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1" roundtripDataSignature="AMtx7mj5+TlCC3oH2Ic0GoiIT9vUKF94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22D9EDB-BDF6-409E-8CA9-10A07363160B}">
  <a:tblStyle styleId="{F22D9EDB-BDF6-409E-8CA9-10A07363160B}"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10" Type="http://schemas.openxmlformats.org/officeDocument/2006/relationships/slide" Target="slides/slide4.xml"/><Relationship Id="rId21"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2" name="Google Shape;82;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Welcome everyone. Today we're building a real online store together from scratch — products, checkout, the whole thing — in about 45 minutes, using WordPress Playground so there's nothing to install and no account needed.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Before we open the link: optional opening question for groups with mixed intent — 'What are you actually trying to sell? And does that need a full store?' Someone selling one PDF might not need WooCommerce at all. We'll come back to that question at the end with some experience behind us.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Ask everyone to open the Playground link now. First load takes 20-30 seconds. IMPORTANT: Playground loads on a blog front-end, not the WooCommerce wizard. Once it loads, participants click 'My WordPress Website' in the dark admin bar at the top. Point this out clearly — it's the most common source of confusion at the start.</a:t>
            </a:r>
            <a:endParaRPr/>
          </a:p>
        </p:txBody>
      </p:sp>
      <p:sp>
        <p:nvSpPr>
          <p:cNvPr id="83" name="Google Shape;83;p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2" name="Google Shape;182;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Optional bridge slide between Part 4 and the debrief. Use it if the group needs a moment to consolidate before the discussion questions.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Message: the value of today wasn't just clicking through a wizard — it was building something and evaluating it with real experience. That's a more informed starting point than most store owners have.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time is tight, skip this slide and go straight to the Debrief.</a:t>
            </a:r>
            <a:endParaRPr/>
          </a:p>
        </p:txBody>
      </p:sp>
      <p:sp>
        <p:nvSpPr>
          <p:cNvPr id="183" name="Google Shape;183;p1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 name="Google Shape;191;p1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Run debrief as open discussion. 5 minutes total.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Q1 (what would it take to go live): expect answers about payment gateways, real domain, email setup, product photography, legal pages (returns, privacy). All valid — affirm them.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Q2 (checkout trust): expect answers about HTTPS, clear returns policy, recognizable payment logos, professional design. Connect back to the extension list from Part 4.</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Q3 (right tool): this is the honest assessment. Some participants will realize a payment form or EDD is actually more appropriate for their situation. That's a great outcome — they saved themselves from over-engineering.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Win statement: 'Today you built a complete WooCommerce store and evaluated it honestly. That's a more thoughtful approach to eCommerce than most sites ever take.'</a:t>
            </a:r>
            <a:endParaRPr/>
          </a:p>
        </p:txBody>
      </p:sp>
      <p:sp>
        <p:nvSpPr>
          <p:cNvPr id="192" name="Google Shape;192;p1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7" name="Google Shape;207;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Share the slide link or display the links long enough for participants to photograph.</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Highlight the WooCommerce 5 Steps doc as the best 'what next' for anyone who wants to set up a real site after today.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WordPress.tv talks are good takeaways for participants who learn well from video.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Close: 'Thank you — any last questions before we wrap up?'</a:t>
            </a:r>
            <a:endParaRPr/>
          </a:p>
        </p:txBody>
      </p:sp>
      <p:sp>
        <p:nvSpPr>
          <p:cNvPr id="208" name="Google Shape;208;p1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5" name="Google Shape;215;p1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Reference slide — leave on screen during any open Q&amp;A or wrap-up time.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Openverse note: maintained by WordPress.org, same organization behind WordPress itself. Good to mention as part of the broader WordPress ecosystem.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Any tools or plugins mentioned are suggestions, not endorsements.</a:t>
            </a:r>
            <a:endParaRPr/>
          </a:p>
        </p:txBody>
      </p:sp>
      <p:sp>
        <p:nvSpPr>
          <p:cNvPr id="216" name="Google Shape;216;p1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e725c28973_0_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3" name="Google Shape;223;g3e725c28973_0_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Reference slide — leave on screen during any open Q&amp;A or wrap-up time.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Openverse note: maintained by WordPress.org, same organization behind WordPress itself. Good to mention as part of the broader WordPress ecosystem.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Any tools or plugins mentioned are suggestions, not endorsements.</a:t>
            </a:r>
            <a:endParaRPr/>
          </a:p>
        </p:txBody>
      </p:sp>
      <p:sp>
        <p:nvSpPr>
          <p:cNvPr id="224" name="Google Shape;224;g3e725c28973_0_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2" name="Google Shape;92;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Full Bloom's-level objectives:</a:t>
            </a:r>
            <a:endParaRPr/>
          </a:p>
          <a:p>
            <a:pPr indent="0" lvl="0" marL="0" rtl="0" algn="l">
              <a:spcBef>
                <a:spcPts val="0"/>
              </a:spcBef>
              <a:spcAft>
                <a:spcPts val="0"/>
              </a:spcAft>
              <a:buNone/>
            </a:pPr>
            <a:r>
              <a:rPr lang="en-US"/>
              <a:t>1. Identify (Remember) — core WooCommerce components</a:t>
            </a:r>
            <a:endParaRPr/>
          </a:p>
          <a:p>
            <a:pPr indent="0" lvl="0" marL="0" rtl="0" algn="l">
              <a:spcBef>
                <a:spcPts val="0"/>
              </a:spcBef>
              <a:spcAft>
                <a:spcPts val="0"/>
              </a:spcAft>
              <a:buNone/>
            </a:pPr>
            <a:r>
              <a:rPr lang="en-US"/>
              <a:t>2. Configure (Apply) — setup wizard</a:t>
            </a:r>
            <a:endParaRPr/>
          </a:p>
          <a:p>
            <a:pPr indent="0" lvl="0" marL="0" rtl="0" algn="l">
              <a:spcBef>
                <a:spcPts val="0"/>
              </a:spcBef>
              <a:spcAft>
                <a:spcPts val="0"/>
              </a:spcAft>
              <a:buNone/>
            </a:pPr>
            <a:r>
              <a:rPr lang="en-US"/>
              <a:t>3. Create (Create) — publish a product</a:t>
            </a:r>
            <a:endParaRPr/>
          </a:p>
          <a:p>
            <a:pPr indent="0" lvl="0" marL="0" rtl="0" algn="l">
              <a:spcBef>
                <a:spcPts val="0"/>
              </a:spcBef>
              <a:spcAft>
                <a:spcPts val="0"/>
              </a:spcAft>
              <a:buNone/>
            </a:pPr>
            <a:r>
              <a:rPr lang="en-US"/>
              <a:t>4. Evaluate (Evaluate) — free vs. extension features</a:t>
            </a:r>
            <a:endParaRPr/>
          </a:p>
          <a:p>
            <a:pPr indent="0" lvl="0" marL="0" rtl="0" algn="l">
              <a:spcBef>
                <a:spcPts val="0"/>
              </a:spcBef>
              <a:spcAft>
                <a:spcPts val="0"/>
              </a:spcAft>
              <a:buNone/>
            </a:pPr>
            <a:r>
              <a:rPr lang="en-US"/>
              <a:t>5. Compare (Analyze) — WooCommerce vs. alternatives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Beginners should comfortably achieve 1-3. Intermediate participants will get the most from 4-5 in Parts 3-4.</a:t>
            </a:r>
            <a:endParaRPr/>
          </a:p>
        </p:txBody>
      </p:sp>
      <p:sp>
        <p:nvSpPr>
          <p:cNvPr id="93" name="Google Shape;93;p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1" name="Google Shape;101;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Ask participants to open the Playground URL now if they haven't already.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Openverse is maintained by WordPress.org — good to mention as a connected tool. Unsplash and Pexels are widely known alternatives.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Image licensing reminder to share with the group: 'These image sources are fine for today's activity. For a real store, use your own product photos or images you have commercial rights to. Openverse licenses vary — some restrict commercial use, so check the license badge before using an image on a live commercial site.'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Remind the room: no account, no install, no payment details at any point today. Everything runs in the browser and resets when the tab closes.</a:t>
            </a:r>
            <a:endParaRPr/>
          </a:p>
        </p:txBody>
      </p:sp>
      <p:sp>
        <p:nvSpPr>
          <p:cNvPr id="102" name="Google Shape;102;p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2" name="Google Shape;112;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the group through the overview before opening Playground.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Key message: 'We're building in order. By the end of Part 2 you'll have a real product on a real store. Parts 3 and 4 are about understanding what you just built — and what it would take to launch it for real.'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Pacing notes: Parts 1 and 2 are the most time-intensive. If the group moves fast in Part 1, bank that time for Part 2. Part 4 can flex 2-3 minutes if needed.</a:t>
            </a:r>
            <a:endParaRPr/>
          </a:p>
        </p:txBody>
      </p:sp>
      <p:sp>
        <p:nvSpPr>
          <p:cNvPr id="113" name="Google Shape;113;p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4" name="Google Shape;134;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Run the wizard as a group, projecting your screen. Narrate each screen.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1-2: Playground loads the front-end blog first — NOT the wizard. Participants need to click 'My WordPress Website' in the admin bar. Point to it clearly: 'You'll see a dark bar at the top — click the text that says My WordPress Website.'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Welcome to Woo! screen: 'There's a pre-checked checkbox at the bottom about data sharing. You can uncheck it if you prefer — it doesn't affect anything we're doing today.'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Screen 2 (Tell us about your store): Location auto-detects from IP address — everyone in the room may see a different country. That's expected and fine.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Screen 3 (Free features): WARN participants before they reach this screen. 'You're about to see 8 plugins, all checked. Uncheck everything, or click Skip this step in the top right. We don't need any of these for today.'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the wizard: participants land on WooCommerce Home with a task checklist. Take 30 seconds to orient: point out the 5 tasks and explain we're starting with task 1.</a:t>
            </a:r>
            <a:endParaRPr/>
          </a:p>
        </p:txBody>
      </p:sp>
      <p:sp>
        <p:nvSpPr>
          <p:cNvPr id="135" name="Google Shape;135;p5: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4" name="Google Shape;144;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Step 1: Two paths to the product editor. Via the task checklist on WooCommerce Home ('Add products' → 'Physical product'), OR directly via Products &gt; Add New in the sidebar. Both lead to the same editor.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Guided tutorial overlay: when reaching the editor via the task checklist, an 8-step tooltip overlay may appear. Tell participants: 'If you see a tooltip popup, you can close it with the X — or follow along. Either way works.'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Tell the group upfront: 'We are only filling in four areas today: title, price, short description, and product image. Ignore the rest for now.'</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Currency note: price field shows the local currency symbol set during the wizard — participants in different countries will see different symbols. That's expected.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Brands panel: participants may see a Brands panel in the right sidebar — it's a WooCommerce feature they can ignore for this activity.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Product image step: remind participants to add alt text before clicking Set product image. Brief reason: 'Alt text helps screen readers and search engines understand the image.'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Stretch goal for faster participants: add a second product and set a Sale price alongside the regular price — WooCommerce shows a strikethrough automatically.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When everyone has published, ask: 'Raise your hand if your product is live.' Then move straight to Part 3.</a:t>
            </a:r>
            <a:endParaRPr/>
          </a:p>
        </p:txBody>
      </p:sp>
      <p:sp>
        <p:nvSpPr>
          <p:cNvPr id="145" name="Google Shape;145;p6: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4" name="Google Shape;154;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Participants switch from store owner to customer. This is often the moment the activity clicks.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BEFORE starting Part 3: verify you enabled Cash on delivery (WooCommerce → Settings → Payments → Take offline payments → Enable next to Cash on delivery). It is NOT on by default in WooCommerce 10.x. If skipped, participants see a red error 'There are no payment methods available' at checkout.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At the checkout step, ask: 'What information is this form asking for — and is any of it surprising? What would make you trust this checkout enough to enter your card details?'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Checkout block sections: Contact information (email, pre-filled for logged-in users), Shipping address (fields adapt by country — Japan shows Last name / First name and Prefecture), Shipping options (Free shipping auto-enabled), Payment options. Order summary is in the right sidebar.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Stock error troubleshoot: if participants see 'Not enough units available,' go to Products → edit product → Inventory → uncheck 'Track stock quantity' → Update. This is a Playground quirk, not typical of a live site.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Block-based checkout note: if anyone says 'this looks different from tutorials I've seen,' that's correct. The block checkout has been the default since WooCommerce 8.3 (late 2023). Older shortcode checkout still works on existing sites but new installs use blocks.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everyone places a test order, go to WooCommerce &gt; Orders together. Point out the order status ('Processing'), customer details, and line items.</a:t>
            </a:r>
            <a:endParaRPr/>
          </a:p>
        </p:txBody>
      </p:sp>
      <p:sp>
        <p:nvSpPr>
          <p:cNvPr id="155" name="Google Shape;155;p7: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4" name="Google Shape;164;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This is the strategic payoff of the activity. Participants now have hands-on experience to evaluate with rather than just abstract knowledge.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Walk through the left column first — affirm what they built. Then walk through the right column as a realistic checklist.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Payment gateway: 'Cash on delivery worked in Playground, but a live store needs Stripe or PayPal. WooCommerce Payments (by Automattic), Stripe for WooCommerce, and PayPal Payments are all free plugins in the WordPress.org directory.'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SSL: 'Most managed WordPress hosts include this. Without HTTPS, browsers warn customers the connection is not secure. Non-negotiable for a live store.'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Close with: 'What's the first gap you'd need to close to launch your store? Take 60 seconds and think about it.'</a:t>
            </a:r>
            <a:endParaRPr/>
          </a:p>
        </p:txBody>
      </p:sp>
      <p:sp>
        <p:nvSpPr>
          <p:cNvPr id="165" name="Google Shape;165;p8: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4" name="Google Shape;174;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Surface this slide as an honest conversation, not a disclaimer. 'WooCommerce is the right tool for most stores — 5+ million active installs. But it's worth knowing when something simpler is a better fit.'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Easy Digital Downloads: 'If you're selling PDFs, plugins, or audio files, EDD is built specifically for that. No shipping, no physical product overhead.'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 Simple Pay: 'If you're selling one thing — a course, a consultation, a membership — you might not need a full store. A Stripe payment form does the job.'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SureCart: 'Worth knowing as a modern option — cleaner setup experience than WooCommerce for stores that mix product types.'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Key point: 'The concepts you learned today — products, cart, checkout, orders — transfer directly to any of these tools. The vocabulary is the same.'</a:t>
            </a:r>
            <a:endParaRPr/>
          </a:p>
        </p:txBody>
      </p:sp>
      <p:sp>
        <p:nvSpPr>
          <p:cNvPr id="175" name="Google Shape;175;p9: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3"/>
          <p:cNvSpPr/>
          <p:nvPr>
            <p:ph idx="2" type="pic"/>
          </p:nvPr>
        </p:nvSpPr>
        <p:spPr>
          <a:xfrm>
            <a:off x="1792288" y="612775"/>
            <a:ext cx="5486400" cy="4114800"/>
          </a:xfrm>
          <a:prstGeom prst="rect">
            <a:avLst/>
          </a:prstGeom>
          <a:noFill/>
          <a:ln>
            <a:noFill/>
          </a:ln>
        </p:spPr>
      </p:sp>
      <p:sp>
        <p:nvSpPr>
          <p:cNvPr id="64" name="Google Shape;64;p2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hyperlink" Target="https://woocommerce.com/document/start-with-woocommerce-in-5-steps/" TargetMode="External"/><Relationship Id="rId4" Type="http://schemas.openxmlformats.org/officeDocument/2006/relationships/hyperlink" Target="https://woocommerce.com/documentation/woocommerce/getting-started/" TargetMode="External"/><Relationship Id="rId5" Type="http://schemas.openxmlformats.org/officeDocument/2006/relationships/hyperlink" Target="https://wordpress.tv/2022/10/06/ecommerce-best-practices/" TargetMode="External"/><Relationship Id="rId6" Type="http://schemas.openxmlformats.org/officeDocument/2006/relationships/hyperlink" Target="https://wordpress.tv/2023/11/21/creating-an-intuitive-woocommerce-checkout-experience/" TargetMode="External"/><Relationship Id="rId7" Type="http://schemas.openxmlformats.org/officeDocument/2006/relationships/hyperlink" Target="https://learn.wordpress.org/tutorial/getting-started-in-ecommerce-from-idea-to-first-customer/"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woocommerce.com/documentation/woocommerce/getting-started/" TargetMode="External"/><Relationship Id="rId4" Type="http://schemas.openxmlformats.org/officeDocument/2006/relationships/hyperlink" Target="https://wordpress.org/plugins/woocommerce/" TargetMode="External"/><Relationship Id="rId11" Type="http://schemas.openxmlformats.org/officeDocument/2006/relationships/hyperlink" Target="https://wordpress.tv/tag/woocommerce/" TargetMode="External"/><Relationship Id="rId10" Type="http://schemas.openxmlformats.org/officeDocument/2006/relationships/hyperlink" Target="https://pexels.com" TargetMode="External"/><Relationship Id="rId12" Type="http://schemas.openxmlformats.org/officeDocument/2006/relationships/hyperlink" Target="https://learn.wordpress.org/tutorial/getting-started-in-ecommerce-from-idea-to-first-customer/" TargetMode="External"/><Relationship Id="rId9" Type="http://schemas.openxmlformats.org/officeDocument/2006/relationships/hyperlink" Target="https://unsplash.com" TargetMode="External"/><Relationship Id="rId5" Type="http://schemas.openxmlformats.org/officeDocument/2006/relationships/hyperlink" Target="https://wordpress.org/plugins/easy-digital-downloads/" TargetMode="External"/><Relationship Id="rId6" Type="http://schemas.openxmlformats.org/officeDocument/2006/relationships/hyperlink" Target="https://wordpress.org/plugins/stripe/" TargetMode="External"/><Relationship Id="rId7" Type="http://schemas.openxmlformats.org/officeDocument/2006/relationships/hyperlink" Target="https://wordpress.org/plugins/surecart/" TargetMode="External"/><Relationship Id="rId8" Type="http://schemas.openxmlformats.org/officeDocument/2006/relationships/hyperlink" Target="https://openverse.or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openverse.org" TargetMode="External"/><Relationship Id="rId4" Type="http://schemas.openxmlformats.org/officeDocument/2006/relationships/hyperlink" Target="https://unsplash.com" TargetMode="External"/><Relationship Id="rId5" Type="http://schemas.openxmlformats.org/officeDocument/2006/relationships/hyperlink" Target="https://pexels.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hyperlink" Target="https://playground.wordpress.net/?plugin=woocommerc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hyperlink" Target="https://wordpress.org/plugins/easy-digital-downloads/" TargetMode="External"/><Relationship Id="rId4" Type="http://schemas.openxmlformats.org/officeDocument/2006/relationships/hyperlink" Target="https://wordpress.org/plugins/stripe/" TargetMode="External"/><Relationship Id="rId5" Type="http://schemas.openxmlformats.org/officeDocument/2006/relationships/hyperlink" Target="https://wordpress.org/plugins/surecart/"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E1E1E"/>
        </a:solidFill>
      </p:bgPr>
    </p:bg>
    <p:spTree>
      <p:nvGrpSpPr>
        <p:cNvPr id="84" name="Shape 84"/>
        <p:cNvGrpSpPr/>
        <p:nvPr/>
      </p:nvGrpSpPr>
      <p:grpSpPr>
        <a:xfrm>
          <a:off x="0" y="0"/>
          <a:ext cx="0" cy="0"/>
          <a:chOff x="0" y="0"/>
          <a:chExt cx="0" cy="0"/>
        </a:xfrm>
      </p:grpSpPr>
      <p:sp>
        <p:nvSpPr>
          <p:cNvPr id="85" name="Google Shape;85;p1"/>
          <p:cNvSpPr/>
          <p:nvPr/>
        </p:nvSpPr>
        <p:spPr>
          <a:xfrm>
            <a:off x="0" y="0"/>
            <a:ext cx="292608" cy="6858000"/>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658368" y="594360"/>
            <a:ext cx="9144000" cy="2926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FFFFFF"/>
                </a:solidFill>
                <a:latin typeface="Arial"/>
                <a:ea typeface="Arial"/>
                <a:cs typeface="Arial"/>
                <a:sym typeface="Arial"/>
              </a:rPr>
              <a:t>WordPress Meetup Activity</a:t>
            </a:r>
            <a:endParaRPr/>
          </a:p>
        </p:txBody>
      </p:sp>
      <p:sp>
        <p:nvSpPr>
          <p:cNvPr id="87" name="Google Shape;87;p1"/>
          <p:cNvSpPr txBox="1"/>
          <p:nvPr/>
        </p:nvSpPr>
        <p:spPr>
          <a:xfrm>
            <a:off x="658368" y="1371600"/>
            <a:ext cx="8686800" cy="228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Set Up Your First Online Store</a:t>
            </a:r>
            <a:endParaRPr/>
          </a:p>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with WooCommerce</a:t>
            </a:r>
            <a:endParaRPr/>
          </a:p>
        </p:txBody>
      </p:sp>
      <p:sp>
        <p:nvSpPr>
          <p:cNvPr id="88" name="Google Shape;88;p1"/>
          <p:cNvSpPr txBox="1"/>
          <p:nvPr/>
        </p:nvSpPr>
        <p:spPr>
          <a:xfrm>
            <a:off x="658368" y="4160520"/>
            <a:ext cx="96012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FFFFFF"/>
                </a:solidFill>
                <a:latin typeface="Arial"/>
                <a:ea typeface="Arial"/>
                <a:cs typeface="Arial"/>
                <a:sym typeface="Arial"/>
              </a:rPr>
              <a:t>60 minutes  ·  Beginner to Intermediate  ·  WordPress Playground</a:t>
            </a:r>
            <a:endParaRPr/>
          </a:p>
        </p:txBody>
      </p:sp>
      <p:sp>
        <p:nvSpPr>
          <p:cNvPr id="89" name="Google Shape;89;p1"/>
          <p:cNvSpPr txBox="1"/>
          <p:nvPr/>
        </p:nvSpPr>
        <p:spPr>
          <a:xfrm>
            <a:off x="8961120" y="6309360"/>
            <a:ext cx="2743200" cy="36576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0" i="0" lang="en-US" sz="1400" u="none" cap="none" strike="noStrike">
                <a:solidFill>
                  <a:srgbClr val="FFFFFF"/>
                </a:solidFill>
                <a:latin typeface="Arial"/>
                <a:ea typeface="Arial"/>
                <a:cs typeface="Arial"/>
                <a:sym typeface="Arial"/>
              </a:rPr>
              <a:t>playground.wordpress.net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0"/>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6" name="Google Shape;186;p10"/>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What's Actually in the Box?</a:t>
            </a:r>
            <a:endParaRPr/>
          </a:p>
        </p:txBody>
      </p:sp>
      <p:sp>
        <p:nvSpPr>
          <p:cNvPr id="187" name="Google Shape;187;p10"/>
          <p:cNvSpPr txBox="1"/>
          <p:nvPr/>
        </p:nvSpPr>
        <p:spPr>
          <a:xfrm>
            <a:off x="594360" y="868680"/>
            <a:ext cx="11094720" cy="5257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900" u="none" cap="none" strike="noStrike">
                <a:solidFill>
                  <a:srgbClr val="3858E9"/>
                </a:solidFill>
                <a:latin typeface="Arial"/>
                <a:ea typeface="Arial"/>
                <a:cs typeface="Arial"/>
                <a:sym typeface="Arial"/>
              </a:rPr>
              <a:t>You just ran a complete eCommerce workflow:</a:t>
            </a:r>
            <a:endParaRPr/>
          </a:p>
          <a:p>
            <a:pPr indent="0" lvl="0" marL="0" marR="0" rtl="0" algn="l">
              <a:lnSpc>
                <a:spcPct val="120000"/>
              </a:lnSpc>
              <a:spcBef>
                <a:spcPts val="800"/>
              </a:spcBef>
              <a:spcAft>
                <a:spcPts val="0"/>
              </a:spcAft>
              <a:buNone/>
            </a:pPr>
            <a:r>
              <a:rPr b="0" i="0" lang="en-US" sz="1700" u="none" cap="none" strike="noStrike">
                <a:solidFill>
                  <a:srgbClr val="1E1E1E"/>
                </a:solidFill>
                <a:latin typeface="Arial"/>
                <a:ea typeface="Arial"/>
                <a:cs typeface="Arial"/>
                <a:sym typeface="Arial"/>
              </a:rPr>
              <a:t>✔  Configured a store with real settings (currency, product type, industry)</a:t>
            </a:r>
            <a:endParaRPr/>
          </a:p>
          <a:p>
            <a:pPr indent="0" lvl="0" marL="0" marR="0" rtl="0" algn="l">
              <a:lnSpc>
                <a:spcPct val="120000"/>
              </a:lnSpc>
              <a:spcBef>
                <a:spcPts val="800"/>
              </a:spcBef>
              <a:spcAft>
                <a:spcPts val="0"/>
              </a:spcAft>
              <a:buNone/>
            </a:pPr>
            <a:r>
              <a:rPr b="0" i="0" lang="en-US" sz="1700" u="none" cap="none" strike="noStrike">
                <a:solidFill>
                  <a:srgbClr val="1E1E1E"/>
                </a:solidFill>
                <a:latin typeface="Arial"/>
                <a:ea typeface="Arial"/>
                <a:cs typeface="Arial"/>
                <a:sym typeface="Arial"/>
              </a:rPr>
              <a:t>✔  Created a product with a title, description, price, image, and inventory</a:t>
            </a:r>
            <a:endParaRPr/>
          </a:p>
          <a:p>
            <a:pPr indent="0" lvl="0" marL="0" marR="0" rtl="0" algn="l">
              <a:lnSpc>
                <a:spcPct val="120000"/>
              </a:lnSpc>
              <a:spcBef>
                <a:spcPts val="800"/>
              </a:spcBef>
              <a:spcAft>
                <a:spcPts val="0"/>
              </a:spcAft>
              <a:buNone/>
            </a:pPr>
            <a:r>
              <a:rPr b="0" i="0" lang="en-US" sz="1700" u="none" cap="none" strike="noStrike">
                <a:solidFill>
                  <a:srgbClr val="1E1E1E"/>
                </a:solidFill>
                <a:latin typeface="Arial"/>
                <a:ea typeface="Arial"/>
                <a:cs typeface="Arial"/>
                <a:sym typeface="Arial"/>
              </a:rPr>
              <a:t>✔  Completed a checkout as a customer and saw the order appear in the dashboard</a:t>
            </a:r>
            <a:endParaRPr/>
          </a:p>
          <a:p>
            <a:pPr indent="0" lvl="0" marL="0" marR="0" rtl="0" algn="l">
              <a:lnSpc>
                <a:spcPct val="120000"/>
              </a:lnSpc>
              <a:spcBef>
                <a:spcPts val="800"/>
              </a:spcBef>
              <a:spcAft>
                <a:spcPts val="0"/>
              </a:spcAft>
              <a:buNone/>
            </a:pPr>
            <a:r>
              <a:rPr b="0" i="0" lang="en-US" sz="1700" u="none" cap="none" strike="noStrike">
                <a:solidFill>
                  <a:srgbClr val="1E1E1E"/>
                </a:solidFill>
                <a:latin typeface="Arial"/>
                <a:ea typeface="Arial"/>
                <a:cs typeface="Arial"/>
                <a:sym typeface="Arial"/>
              </a:rPr>
              <a:t>✔  Identified what extensions a live launch would actually require</a:t>
            </a:r>
            <a:endParaRPr/>
          </a:p>
        </p:txBody>
      </p:sp>
      <p:sp>
        <p:nvSpPr>
          <p:cNvPr id="188" name="Google Shape;188;p10"/>
          <p:cNvSpPr txBox="1"/>
          <p:nvPr/>
        </p:nvSpPr>
        <p:spPr>
          <a:xfrm>
            <a:off x="594360" y="6080760"/>
            <a:ext cx="1109472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1" lang="en-US" sz="1700" u="none" cap="none" strike="noStrike">
                <a:solidFill>
                  <a:srgbClr val="3858E9"/>
                </a:solidFill>
                <a:latin typeface="Arial"/>
                <a:ea typeface="Arial"/>
                <a:cs typeface="Arial"/>
                <a:sym typeface="Arial"/>
              </a:rPr>
              <a:t>Most people who install WooCommerce never get this far on purpose.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11"/>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5" name="Google Shape;195;p11"/>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Debrief — 5 Minutes</a:t>
            </a:r>
            <a:endParaRPr/>
          </a:p>
        </p:txBody>
      </p:sp>
      <p:sp>
        <p:nvSpPr>
          <p:cNvPr id="196" name="Google Shape;196;p11"/>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7" name="Google Shape;197;p11"/>
          <p:cNvSpPr txBox="1"/>
          <p:nvPr/>
        </p:nvSpPr>
        <p:spPr>
          <a:xfrm>
            <a:off x="621792" y="8686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1</a:t>
            </a:r>
            <a:endParaRPr/>
          </a:p>
        </p:txBody>
      </p:sp>
      <p:sp>
        <p:nvSpPr>
          <p:cNvPr id="198" name="Google Shape;198;p11"/>
          <p:cNvSpPr txBox="1"/>
          <p:nvPr/>
        </p:nvSpPr>
        <p:spPr>
          <a:xfrm>
            <a:off x="1051560" y="8686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You just built a store in 45 minutes. What would it actually take to make it live?</a:t>
            </a:r>
            <a:endParaRPr/>
          </a:p>
        </p:txBody>
      </p:sp>
      <p:sp>
        <p:nvSpPr>
          <p:cNvPr id="199" name="Google Shape;199;p11"/>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0" name="Google Shape;200;p11"/>
          <p:cNvSpPr txBox="1"/>
          <p:nvPr/>
        </p:nvSpPr>
        <p:spPr>
          <a:xfrm>
            <a:off x="621792" y="15544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2</a:t>
            </a:r>
            <a:endParaRPr/>
          </a:p>
        </p:txBody>
      </p:sp>
      <p:sp>
        <p:nvSpPr>
          <p:cNvPr id="201" name="Google Shape;201;p11"/>
          <p:cNvSpPr txBox="1"/>
          <p:nvPr/>
        </p:nvSpPr>
        <p:spPr>
          <a:xfrm>
            <a:off x="1051560" y="15544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What would make you trust that checkout enough to buy from it?</a:t>
            </a:r>
            <a:endParaRPr/>
          </a:p>
        </p:txBody>
      </p:sp>
      <p:sp>
        <p:nvSpPr>
          <p:cNvPr id="202" name="Google Shape;202;p11"/>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3" name="Google Shape;203;p11"/>
          <p:cNvSpPr txBox="1"/>
          <p:nvPr/>
        </p:nvSpPr>
        <p:spPr>
          <a:xfrm>
            <a:off x="621792" y="22402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3</a:t>
            </a:r>
            <a:endParaRPr/>
          </a:p>
        </p:txBody>
      </p:sp>
      <p:sp>
        <p:nvSpPr>
          <p:cNvPr id="204" name="Google Shape;204;p11"/>
          <p:cNvSpPr txBox="1"/>
          <p:nvPr/>
        </p:nvSpPr>
        <p:spPr>
          <a:xfrm>
            <a:off x="1051560" y="22402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Is WooCommerce the right tool for what you're actually trying to sell?</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1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1" name="Google Shape;211;p1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Want to Go Further?</a:t>
            </a:r>
            <a:endParaRPr/>
          </a:p>
        </p:txBody>
      </p:sp>
      <p:graphicFrame>
        <p:nvGraphicFramePr>
          <p:cNvPr id="212" name="Google Shape;212;p12"/>
          <p:cNvGraphicFramePr/>
          <p:nvPr/>
        </p:nvGraphicFramePr>
        <p:xfrm>
          <a:off x="457200" y="868680"/>
          <a:ext cx="3000000" cy="3000000"/>
        </p:xfrm>
        <a:graphic>
          <a:graphicData uri="http://schemas.openxmlformats.org/drawingml/2006/table">
            <a:tbl>
              <a:tblPr bandRow="1" firstRow="1">
                <a:noFill/>
                <a:tableStyleId>{F22D9EDB-BDF6-409E-8CA9-10A07363160B}</a:tableStyleId>
              </a:tblPr>
              <a:tblGrid>
                <a:gridCol w="6217925"/>
                <a:gridCol w="4114800"/>
              </a:tblGrid>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WooCommerce: Start with WooCommerce in 5 Steps</a:t>
                      </a:r>
                      <a:endParaRPr b="0"/>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https://woocommerce.com/document/start-with-woocommerce-in-5-steps/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WooCommerce Getting Started documentation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https://woocommerce.com/documentation/woocommerce/getting-started/</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eCommerce Best Practices — WordPress.tv</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https://wordpress.tv/2022/10/06/ecommerce-best-practices/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Creating an Intuitive WooCommerce Checkout — WordPress.tv</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https://wordpress.tv/2023/11/21/creating-an-intuitive-woocommerce-checkout-experience/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Getting Started in eCommerce: From Idea to First Customer — Learn WordPress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7">
                            <a:extLst>
                              <a:ext uri="{A12FA001-AC4F-418D-AE19-62706E023703}">
                                <ahyp:hlinkClr val="tx"/>
                              </a:ext>
                            </a:extLst>
                          </a:hlinkClick>
                        </a:rPr>
                        <a:t>https://learn.wordpress.org/tutorial/getting-started-in-ecommerce-from-idea-to-first-customer/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9" name="Google Shape;219;p1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Resources and Image Sources</a:t>
            </a:r>
            <a:endParaRPr/>
          </a:p>
        </p:txBody>
      </p:sp>
      <p:graphicFrame>
        <p:nvGraphicFramePr>
          <p:cNvPr id="220" name="Google Shape;220;p13"/>
          <p:cNvGraphicFramePr/>
          <p:nvPr/>
        </p:nvGraphicFramePr>
        <p:xfrm>
          <a:off x="457200" y="868680"/>
          <a:ext cx="3000000" cy="3000000"/>
        </p:xfrm>
        <a:graphic>
          <a:graphicData uri="http://schemas.openxmlformats.org/drawingml/2006/table">
            <a:tbl>
              <a:tblPr bandRow="1" firstRow="1">
                <a:noFill/>
                <a:tableStyleId>{F22D9EDB-BDF6-409E-8CA9-10A07363160B}</a:tableStyleId>
              </a:tblPr>
              <a:tblGrid>
                <a:gridCol w="6217925"/>
                <a:gridCol w="4114800"/>
              </a:tblGrid>
              <a:tr h="502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WooCommerce docs</a:t>
                      </a:r>
                      <a:endParaRPr b="0"/>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https://woocommerce.com/documentation/woocommerce/getting-started/</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WooCommerce plugin (WordPress.org)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https://wordpress.org/plugins/woocommerce/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Easy Digital Downloads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https://wordpress.org/plugins/easy-digital-downloads/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WP Simple Pay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https://wordpress.org/plugins/stripe/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SureCart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7">
                            <a:extLst>
                              <a:ext uri="{A12FA001-AC4F-418D-AE19-62706E023703}">
                                <ahyp:hlinkClr val="tx"/>
                              </a:ext>
                            </a:extLst>
                          </a:hlinkClick>
                        </a:rPr>
                        <a:t>https://wordpress.org/plugins/surecart/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Openverse (free images)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8">
                            <a:extLst>
                              <a:ext uri="{A12FA001-AC4F-418D-AE19-62706E023703}">
                                <ahyp:hlinkClr val="tx"/>
                              </a:ext>
                            </a:extLst>
                          </a:hlinkClick>
                        </a:rPr>
                        <a:t>https://openverse.org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Unsplash (free images)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9">
                            <a:extLst>
                              <a:ext uri="{A12FA001-AC4F-418D-AE19-62706E023703}">
                                <ahyp:hlinkClr val="tx"/>
                              </a:ext>
                            </a:extLst>
                          </a:hlinkClick>
                        </a:rPr>
                        <a:t>https://unsplash.com</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Pexels (free images)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10">
                            <a:extLst>
                              <a:ext uri="{A12FA001-AC4F-418D-AE19-62706E023703}">
                                <ahyp:hlinkClr val="tx"/>
                              </a:ext>
                            </a:extLst>
                          </a:hlinkClick>
                        </a:rPr>
                        <a:t>https://pexels.com</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WordPress.tv — WooCommerce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11">
                            <a:extLst>
                              <a:ext uri="{A12FA001-AC4F-418D-AE19-62706E023703}">
                                <ahyp:hlinkClr val="tx"/>
                              </a:ext>
                            </a:extLst>
                          </a:hlinkClick>
                        </a:rPr>
                        <a:t>https://wordpress.tv/tag/woocommerce/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Learn WordPress — eCommerce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12">
                            <a:extLst>
                              <a:ext uri="{A12FA001-AC4F-418D-AE19-62706E023703}">
                                <ahyp:hlinkClr val="tx"/>
                              </a:ext>
                            </a:extLst>
                          </a:hlinkClick>
                        </a:rPr>
                        <a:t>https://learn.wordpress.org/tutorial/getting-started-in-ecommerce-from-idea-to-first-customer/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g3e725c28973_0_0"/>
          <p:cNvSpPr/>
          <p:nvPr/>
        </p:nvSpPr>
        <p:spPr>
          <a:xfrm>
            <a:off x="0" y="0"/>
            <a:ext cx="12192000" cy="73200"/>
          </a:xfrm>
          <a:prstGeom prst="rect">
            <a:avLst/>
          </a:prstGeom>
          <a:solidFill>
            <a:srgbClr val="3858E9"/>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27" name="Google Shape;227;g3e725c28973_0_0"/>
          <p:cNvSpPr txBox="1"/>
          <p:nvPr/>
        </p:nvSpPr>
        <p:spPr>
          <a:xfrm>
            <a:off x="502920" y="182880"/>
            <a:ext cx="10972800" cy="43110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lang="en-US" sz="2800">
                <a:solidFill>
                  <a:srgbClr val="3858E9"/>
                </a:solidFill>
              </a:rPr>
              <a:t>Feedback</a:t>
            </a:r>
            <a:endParaRPr/>
          </a:p>
        </p:txBody>
      </p:sp>
      <p:sp>
        <p:nvSpPr>
          <p:cNvPr id="228" name="Google Shape;228;g3e725c28973_0_0"/>
          <p:cNvSpPr txBox="1"/>
          <p:nvPr/>
        </p:nvSpPr>
        <p:spPr>
          <a:xfrm>
            <a:off x="2523175" y="2164238"/>
            <a:ext cx="5578500" cy="73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000000"/>
                </a:solidFill>
                <a:latin typeface="Calibri"/>
                <a:ea typeface="Calibri"/>
                <a:cs typeface="Calibri"/>
                <a:sym typeface="Calibri"/>
              </a:rPr>
              <a:t>Scan this QR code to provide feedback on this activity</a:t>
            </a:r>
            <a:endParaRPr sz="3200">
              <a:solidFill>
                <a:srgbClr val="000000"/>
              </a:solidFill>
              <a:latin typeface="Calibri"/>
              <a:ea typeface="Calibri"/>
              <a:cs typeface="Calibri"/>
              <a:sym typeface="Calibri"/>
            </a:endParaRPr>
          </a:p>
        </p:txBody>
      </p:sp>
      <p:pic>
        <p:nvPicPr>
          <p:cNvPr id="229" name="Google Shape;229;g3e725c28973_0_0" title="Activity Library Feedback Form QR Code.png"/>
          <p:cNvPicPr preferRelativeResize="0"/>
          <p:nvPr/>
        </p:nvPicPr>
        <p:blipFill>
          <a:blip r:embed="rId3">
            <a:alphaModFix/>
          </a:blip>
          <a:stretch>
            <a:fillRect/>
          </a:stretch>
        </p:blipFill>
        <p:spPr>
          <a:xfrm>
            <a:off x="365150" y="1753977"/>
            <a:ext cx="1905100" cy="1905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6" name="Google Shape;96;p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By the end of this activity, you will be able to:</a:t>
            </a:r>
            <a:endParaRPr/>
          </a:p>
        </p:txBody>
      </p:sp>
      <p:sp>
        <p:nvSpPr>
          <p:cNvPr id="97" name="Google Shape;97;p2"/>
          <p:cNvSpPr txBox="1"/>
          <p:nvPr/>
        </p:nvSpPr>
        <p:spPr>
          <a:xfrm>
            <a:off x="594360" y="868680"/>
            <a:ext cx="11094720" cy="507492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i="0" lang="en-US" sz="1700" u="none" cap="none" strike="noStrike">
                <a:solidFill>
                  <a:srgbClr val="007017"/>
                </a:solidFill>
                <a:latin typeface="Arial"/>
                <a:ea typeface="Arial"/>
                <a:cs typeface="Arial"/>
                <a:sym typeface="Arial"/>
              </a:rPr>
              <a:t>Identify  </a:t>
            </a:r>
            <a:r>
              <a:rPr b="0" i="0" lang="en-US" sz="1700" u="none" cap="none" strike="noStrike">
                <a:solidFill>
                  <a:srgbClr val="1E1E1E"/>
                </a:solidFill>
                <a:latin typeface="Arial"/>
                <a:ea typeface="Arial"/>
                <a:cs typeface="Arial"/>
                <a:sym typeface="Arial"/>
              </a:rPr>
              <a:t>the core components of a WooCommerce store: products, cart, checkout, orders.</a:t>
            </a:r>
            <a:endParaRPr/>
          </a:p>
          <a:p>
            <a:pPr indent="0" lvl="0" marL="0" marR="0" rtl="0" algn="l">
              <a:lnSpc>
                <a:spcPct val="130000"/>
              </a:lnSpc>
              <a:spcBef>
                <a:spcPts val="800"/>
              </a:spcBef>
              <a:spcAft>
                <a:spcPts val="0"/>
              </a:spcAft>
              <a:buNone/>
            </a:pPr>
            <a:r>
              <a:rPr b="1" i="0" lang="en-US" sz="1700" u="none" cap="none" strike="noStrike">
                <a:solidFill>
                  <a:srgbClr val="007017"/>
                </a:solidFill>
                <a:latin typeface="Arial"/>
                <a:ea typeface="Arial"/>
                <a:cs typeface="Arial"/>
                <a:sym typeface="Arial"/>
              </a:rPr>
              <a:t>Configure  </a:t>
            </a:r>
            <a:r>
              <a:rPr b="0" i="0" lang="en-US" sz="1700" u="none" cap="none" strike="noStrike">
                <a:solidFill>
                  <a:srgbClr val="1E1E1E"/>
                </a:solidFill>
                <a:latin typeface="Arial"/>
                <a:ea typeface="Arial"/>
                <a:cs typeface="Arial"/>
                <a:sym typeface="Arial"/>
              </a:rPr>
              <a:t>WooCommerce using the setup wizard to set your store's location, currency, and product type.</a:t>
            </a:r>
            <a:endParaRPr/>
          </a:p>
          <a:p>
            <a:pPr indent="0" lvl="0" marL="0" marR="0" rtl="0" algn="l">
              <a:lnSpc>
                <a:spcPct val="130000"/>
              </a:lnSpc>
              <a:spcBef>
                <a:spcPts val="800"/>
              </a:spcBef>
              <a:spcAft>
                <a:spcPts val="0"/>
              </a:spcAft>
              <a:buNone/>
            </a:pPr>
            <a:r>
              <a:rPr b="1" i="0" lang="en-US" sz="1700" u="none" cap="none" strike="noStrike">
                <a:solidFill>
                  <a:srgbClr val="007017"/>
                </a:solidFill>
                <a:latin typeface="Arial"/>
                <a:ea typeface="Arial"/>
                <a:cs typeface="Arial"/>
                <a:sym typeface="Arial"/>
              </a:rPr>
              <a:t>Create  </a:t>
            </a:r>
            <a:r>
              <a:rPr b="0" i="0" lang="en-US" sz="1700" u="none" cap="none" strike="noStrike">
                <a:solidFill>
                  <a:srgbClr val="1E1E1E"/>
                </a:solidFill>
                <a:latin typeface="Arial"/>
                <a:ea typeface="Arial"/>
                <a:cs typeface="Arial"/>
                <a:sym typeface="Arial"/>
              </a:rPr>
              <a:t>a published product with a title, description, price, and image.</a:t>
            </a:r>
            <a:endParaRPr/>
          </a:p>
          <a:p>
            <a:pPr indent="0" lvl="0" marL="0" marR="0" rtl="0" algn="l">
              <a:lnSpc>
                <a:spcPct val="130000"/>
              </a:lnSpc>
              <a:spcBef>
                <a:spcPts val="800"/>
              </a:spcBef>
              <a:spcAft>
                <a:spcPts val="0"/>
              </a:spcAft>
              <a:buNone/>
            </a:pPr>
            <a:r>
              <a:rPr b="1" i="0" lang="en-US" sz="1700" u="none" cap="none" strike="noStrike">
                <a:solidFill>
                  <a:srgbClr val="3858E9"/>
                </a:solidFill>
                <a:latin typeface="Arial"/>
                <a:ea typeface="Arial"/>
                <a:cs typeface="Arial"/>
                <a:sym typeface="Arial"/>
              </a:rPr>
              <a:t>Evaluate  </a:t>
            </a:r>
            <a:r>
              <a:rPr b="0" i="0" lang="en-US" sz="1700" u="none" cap="none" strike="noStrike">
                <a:solidFill>
                  <a:srgbClr val="1E1E1E"/>
                </a:solidFill>
                <a:latin typeface="Arial"/>
                <a:ea typeface="Arial"/>
                <a:cs typeface="Arial"/>
                <a:sym typeface="Arial"/>
              </a:rPr>
              <a:t>what WooCommerce provides free versus what a real launch requires.</a:t>
            </a:r>
            <a:endParaRPr/>
          </a:p>
          <a:p>
            <a:pPr indent="0" lvl="0" marL="0" marR="0" rtl="0" algn="l">
              <a:lnSpc>
                <a:spcPct val="130000"/>
              </a:lnSpc>
              <a:spcBef>
                <a:spcPts val="800"/>
              </a:spcBef>
              <a:spcAft>
                <a:spcPts val="0"/>
              </a:spcAft>
              <a:buNone/>
            </a:pPr>
            <a:r>
              <a:rPr b="1" i="0" lang="en-US" sz="1700" u="none" cap="none" strike="noStrike">
                <a:solidFill>
                  <a:srgbClr val="3858E9"/>
                </a:solidFill>
                <a:latin typeface="Arial"/>
                <a:ea typeface="Arial"/>
                <a:cs typeface="Arial"/>
                <a:sym typeface="Arial"/>
              </a:rPr>
              <a:t>Compare  </a:t>
            </a:r>
            <a:r>
              <a:rPr b="0" i="0" lang="en-US" sz="1700" u="none" cap="none" strike="noStrike">
                <a:solidFill>
                  <a:srgbClr val="1E1E1E"/>
                </a:solidFill>
                <a:latin typeface="Arial"/>
                <a:ea typeface="Arial"/>
                <a:cs typeface="Arial"/>
                <a:sym typeface="Arial"/>
              </a:rPr>
              <a:t>WooCommerce against simpler alternatives based on what you're selling.</a:t>
            </a:r>
            <a:endParaRPr/>
          </a:p>
        </p:txBody>
      </p:sp>
      <p:sp>
        <p:nvSpPr>
          <p:cNvPr id="98" name="Google Shape;98;p2"/>
          <p:cNvSpPr txBox="1"/>
          <p:nvPr/>
        </p:nvSpPr>
        <p:spPr>
          <a:xfrm>
            <a:off x="594360" y="6217920"/>
            <a:ext cx="11094720" cy="3657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1" lang="en-US" sz="1300" u="none" cap="none" strike="noStrike">
                <a:solidFill>
                  <a:srgbClr val="757575"/>
                </a:solidFill>
                <a:latin typeface="Arial"/>
                <a:ea typeface="Arial"/>
                <a:cs typeface="Arial"/>
                <a:sym typeface="Arial"/>
              </a:rPr>
              <a:t>Green = beginner entry point  |  Blue = intermediate depth (Parts 3 and 4)</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5" name="Google Shape;105;p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 Need</a:t>
            </a:r>
            <a:endParaRPr/>
          </a:p>
        </p:txBody>
      </p:sp>
      <p:sp>
        <p:nvSpPr>
          <p:cNvPr id="106" name="Google Shape;106;p3"/>
          <p:cNvSpPr txBox="1"/>
          <p:nvPr/>
        </p:nvSpPr>
        <p:spPr>
          <a:xfrm>
            <a:off x="594360" y="868680"/>
            <a:ext cx="11094720" cy="397764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i="0" lang="en-US" sz="1700" u="none" cap="none" strike="noStrike">
                <a:solidFill>
                  <a:srgbClr val="3858E9"/>
                </a:solidFill>
                <a:latin typeface="Arial"/>
                <a:ea typeface="Arial"/>
                <a:cs typeface="Arial"/>
                <a:sym typeface="Arial"/>
              </a:rPr>
              <a:t>Device + browser  </a:t>
            </a:r>
            <a:r>
              <a:rPr b="0" i="0" lang="en-US" sz="1700" u="none" cap="none" strike="noStrike">
                <a:solidFill>
                  <a:srgbClr val="1E1E1E"/>
                </a:solidFill>
                <a:latin typeface="Arial"/>
                <a:ea typeface="Arial"/>
                <a:cs typeface="Arial"/>
                <a:sym typeface="Arial"/>
              </a:rPr>
              <a:t>Chrome, Firefox, Edge, or Safari</a:t>
            </a:r>
            <a:endParaRPr/>
          </a:p>
          <a:p>
            <a:pPr indent="0" lvl="0" marL="0" marR="0" rtl="0" algn="l">
              <a:lnSpc>
                <a:spcPct val="130000"/>
              </a:lnSpc>
              <a:spcBef>
                <a:spcPts val="800"/>
              </a:spcBef>
              <a:spcAft>
                <a:spcPts val="0"/>
              </a:spcAft>
              <a:buNone/>
            </a:pPr>
            <a:r>
              <a:rPr b="1" i="0" lang="en-US" sz="1700" u="none" cap="none" strike="noStrike">
                <a:solidFill>
                  <a:srgbClr val="3858E9"/>
                </a:solidFill>
                <a:latin typeface="Arial"/>
                <a:ea typeface="Arial"/>
                <a:cs typeface="Arial"/>
                <a:sym typeface="Arial"/>
              </a:rPr>
              <a:t>Internet connection  </a:t>
            </a:r>
            <a:r>
              <a:rPr b="0" i="0" lang="en-US" sz="1700" u="none" cap="none" strike="noStrike">
                <a:solidFill>
                  <a:srgbClr val="1E1E1E"/>
                </a:solidFill>
                <a:latin typeface="Arial"/>
                <a:ea typeface="Arial"/>
                <a:cs typeface="Arial"/>
                <a:sym typeface="Arial"/>
              </a:rPr>
              <a:t>Playground runs in the browser — a live connection is required</a:t>
            </a:r>
            <a:endParaRPr/>
          </a:p>
          <a:p>
            <a:pPr indent="0" lvl="0" marL="0" marR="0" rtl="0" algn="l">
              <a:lnSpc>
                <a:spcPct val="130000"/>
              </a:lnSpc>
              <a:spcBef>
                <a:spcPts val="800"/>
              </a:spcBef>
              <a:spcAft>
                <a:spcPts val="0"/>
              </a:spcAft>
              <a:buNone/>
            </a:pPr>
            <a:r>
              <a:rPr b="1" i="0" lang="en-US" sz="1700" u="none" cap="none" strike="noStrike">
                <a:solidFill>
                  <a:srgbClr val="3858E9"/>
                </a:solidFill>
                <a:latin typeface="Arial"/>
                <a:ea typeface="Arial"/>
                <a:cs typeface="Arial"/>
                <a:sym typeface="Arial"/>
              </a:rPr>
              <a:t>Playground URL  </a:t>
            </a:r>
            <a:r>
              <a:rPr b="0" i="0" lang="en-US" sz="1700" u="none" cap="none" strike="noStrike">
                <a:solidFill>
                  <a:srgbClr val="1E1E1E"/>
                </a:solidFill>
                <a:latin typeface="Arial"/>
                <a:ea typeface="Arial"/>
                <a:cs typeface="Arial"/>
                <a:sym typeface="Arial"/>
              </a:rPr>
              <a:t>playground.wordpress.net/?plugin=woocommerce</a:t>
            </a:r>
            <a:endParaRPr/>
          </a:p>
          <a:p>
            <a:pPr indent="0" lvl="0" marL="0" marR="0" rtl="0" algn="l">
              <a:lnSpc>
                <a:spcPct val="130000"/>
              </a:lnSpc>
              <a:spcBef>
                <a:spcPts val="800"/>
              </a:spcBef>
              <a:spcAft>
                <a:spcPts val="0"/>
              </a:spcAft>
              <a:buNone/>
            </a:pPr>
            <a:r>
              <a:rPr b="1" i="0" lang="en-US" sz="1700" u="none" cap="none" strike="noStrike">
                <a:solidFill>
                  <a:srgbClr val="3858E9"/>
                </a:solidFill>
                <a:latin typeface="Arial"/>
                <a:ea typeface="Arial"/>
                <a:cs typeface="Arial"/>
                <a:sym typeface="Arial"/>
              </a:rPr>
              <a:t>A product image  </a:t>
            </a:r>
            <a:r>
              <a:rPr b="0" i="0" lang="en-US" sz="1700" u="none" cap="none" strike="noStrike">
                <a:solidFill>
                  <a:srgbClr val="1E1E1E"/>
                </a:solidFill>
                <a:latin typeface="Arial"/>
                <a:ea typeface="Arial"/>
                <a:cs typeface="Arial"/>
                <a:sym typeface="Arial"/>
              </a:rPr>
              <a:t>Download one free image before we start:</a:t>
            </a:r>
            <a:endParaRPr/>
          </a:p>
        </p:txBody>
      </p:sp>
      <p:sp>
        <p:nvSpPr>
          <p:cNvPr id="107" name="Google Shape;107;p3"/>
          <p:cNvSpPr txBox="1"/>
          <p:nvPr/>
        </p:nvSpPr>
        <p:spPr>
          <a:xfrm>
            <a:off x="1143000" y="3063240"/>
            <a:ext cx="1054608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700" u="sng" cap="none" strike="noStrike">
                <a:solidFill>
                  <a:srgbClr val="3858E9"/>
                </a:solidFill>
                <a:latin typeface="Arial"/>
                <a:ea typeface="Arial"/>
                <a:cs typeface="Arial"/>
                <a:sym typeface="Arial"/>
                <a:hlinkClick r:id="rId3">
                  <a:extLst>
                    <a:ext uri="{A12FA001-AC4F-418D-AE19-62706E023703}">
                      <ahyp:hlinkClr val="tx"/>
                    </a:ext>
                  </a:extLst>
                </a:hlinkClick>
              </a:rPr>
              <a:t>openverse.org</a:t>
            </a:r>
            <a:r>
              <a:rPr b="0" i="0" lang="en-US" sz="1700" u="none" cap="none" strike="noStrike">
                <a:solidFill>
                  <a:srgbClr val="757575"/>
                </a:solidFill>
                <a:latin typeface="Arial"/>
                <a:ea typeface="Arial"/>
                <a:cs typeface="Arial"/>
                <a:sym typeface="Arial"/>
              </a:rPr>
              <a:t>   </a:t>
            </a:r>
            <a:r>
              <a:rPr b="1" i="0" lang="en-US" sz="1700" u="sng" cap="none" strike="noStrike">
                <a:solidFill>
                  <a:srgbClr val="3858E9"/>
                </a:solidFill>
                <a:latin typeface="Arial"/>
                <a:ea typeface="Arial"/>
                <a:cs typeface="Arial"/>
                <a:sym typeface="Arial"/>
                <a:hlinkClick r:id="rId4">
                  <a:extLst>
                    <a:ext uri="{A12FA001-AC4F-418D-AE19-62706E023703}">
                      <ahyp:hlinkClr val="tx"/>
                    </a:ext>
                  </a:extLst>
                </a:hlinkClick>
              </a:rPr>
              <a:t>unsplash.com</a:t>
            </a:r>
            <a:r>
              <a:rPr b="0" i="0" lang="en-US" sz="1700" u="none" cap="none" strike="noStrike">
                <a:solidFill>
                  <a:srgbClr val="757575"/>
                </a:solidFill>
                <a:latin typeface="Arial"/>
                <a:ea typeface="Arial"/>
                <a:cs typeface="Arial"/>
                <a:sym typeface="Arial"/>
              </a:rPr>
              <a:t>   </a:t>
            </a:r>
            <a:r>
              <a:rPr b="1" i="0" lang="en-US" sz="1700" u="sng" cap="none" strike="noStrike">
                <a:solidFill>
                  <a:srgbClr val="3858E9"/>
                </a:solidFill>
                <a:latin typeface="Arial"/>
                <a:ea typeface="Arial"/>
                <a:cs typeface="Arial"/>
                <a:sym typeface="Arial"/>
                <a:hlinkClick r:id="rId5">
                  <a:extLst>
                    <a:ext uri="{A12FA001-AC4F-418D-AE19-62706E023703}">
                      <ahyp:hlinkClr val="tx"/>
                    </a:ext>
                  </a:extLst>
                </a:hlinkClick>
              </a:rPr>
              <a:t>pexels.com</a:t>
            </a:r>
            <a:endParaRPr/>
          </a:p>
        </p:txBody>
      </p:sp>
      <p:sp>
        <p:nvSpPr>
          <p:cNvPr id="108" name="Google Shape;108;p3"/>
          <p:cNvSpPr txBox="1"/>
          <p:nvPr/>
        </p:nvSpPr>
        <p:spPr>
          <a:xfrm>
            <a:off x="594360" y="3703320"/>
            <a:ext cx="11094720" cy="3657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1" lang="en-US" sz="1300" u="none" cap="none" strike="noStrike">
                <a:solidFill>
                  <a:srgbClr val="757575"/>
                </a:solidFill>
                <a:latin typeface="Arial"/>
                <a:ea typeface="Arial"/>
                <a:cs typeface="Arial"/>
                <a:sym typeface="Arial"/>
              </a:rPr>
              <a:t>Playground first load with WooCommerce: allow 20 to 30 seconds.</a:t>
            </a:r>
            <a:endParaRPr/>
          </a:p>
        </p:txBody>
      </p:sp>
      <p:sp>
        <p:nvSpPr>
          <p:cNvPr id="109" name="Google Shape;109;p3"/>
          <p:cNvSpPr txBox="1"/>
          <p:nvPr/>
        </p:nvSpPr>
        <p:spPr>
          <a:xfrm>
            <a:off x="594360" y="4160520"/>
            <a:ext cx="11094720" cy="7315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1" lang="en-US" sz="1300" u="none" cap="none" strike="noStrike">
                <a:solidFill>
                  <a:srgbClr val="757575"/>
                </a:solidFill>
                <a:latin typeface="Arial"/>
                <a:ea typeface="Arial"/>
                <a:cs typeface="Arial"/>
                <a:sym typeface="Arial"/>
              </a:rPr>
              <a:t>Image licensing: these sources are fine for today's activity. For a real store, use your own product photos or images you have commercial rights to. Openverse licenses vary — check for the NC (non-commercial) badge before using an image commercially.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6" name="Google Shape;116;p4"/>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Today's Activity</a:t>
            </a:r>
            <a:endParaRPr/>
          </a:p>
        </p:txBody>
      </p:sp>
      <p:sp>
        <p:nvSpPr>
          <p:cNvPr id="117" name="Google Shape;117;p4"/>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8" name="Google Shape;118;p4"/>
          <p:cNvSpPr txBox="1"/>
          <p:nvPr/>
        </p:nvSpPr>
        <p:spPr>
          <a:xfrm>
            <a:off x="640080" y="8686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1 — Open Playground and Run the Setup Wizard</a:t>
            </a:r>
            <a:endParaRPr/>
          </a:p>
        </p:txBody>
      </p:sp>
      <p:sp>
        <p:nvSpPr>
          <p:cNvPr id="119" name="Google Shape;119;p4"/>
          <p:cNvSpPr txBox="1"/>
          <p:nvPr/>
        </p:nvSpPr>
        <p:spPr>
          <a:xfrm>
            <a:off x="10866120" y="8686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15 min</a:t>
            </a:r>
            <a:endParaRPr/>
          </a:p>
        </p:txBody>
      </p:sp>
      <p:sp>
        <p:nvSpPr>
          <p:cNvPr id="120" name="Google Shape;120;p4"/>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1" name="Google Shape;121;p4"/>
          <p:cNvSpPr txBox="1"/>
          <p:nvPr/>
        </p:nvSpPr>
        <p:spPr>
          <a:xfrm>
            <a:off x="640080" y="15544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2 — Add Your First Product</a:t>
            </a:r>
            <a:endParaRPr/>
          </a:p>
        </p:txBody>
      </p:sp>
      <p:sp>
        <p:nvSpPr>
          <p:cNvPr id="122" name="Google Shape;122;p4"/>
          <p:cNvSpPr txBox="1"/>
          <p:nvPr/>
        </p:nvSpPr>
        <p:spPr>
          <a:xfrm>
            <a:off x="10866120" y="15544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15 min</a:t>
            </a:r>
            <a:endParaRPr/>
          </a:p>
        </p:txBody>
      </p:sp>
      <p:sp>
        <p:nvSpPr>
          <p:cNvPr id="123" name="Google Shape;123;p4"/>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4" name="Google Shape;124;p4"/>
          <p:cNvSpPr txBox="1"/>
          <p:nvPr/>
        </p:nvSpPr>
        <p:spPr>
          <a:xfrm>
            <a:off x="640080" y="22402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3 — Preview Your Storefront and Checkout</a:t>
            </a:r>
            <a:endParaRPr/>
          </a:p>
        </p:txBody>
      </p:sp>
      <p:sp>
        <p:nvSpPr>
          <p:cNvPr id="125" name="Google Shape;125;p4"/>
          <p:cNvSpPr txBox="1"/>
          <p:nvPr/>
        </p:nvSpPr>
        <p:spPr>
          <a:xfrm>
            <a:off x="10866120" y="22402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10 min</a:t>
            </a:r>
            <a:endParaRPr/>
          </a:p>
        </p:txBody>
      </p:sp>
      <p:sp>
        <p:nvSpPr>
          <p:cNvPr id="126" name="Google Shape;126;p4"/>
          <p:cNvSpPr/>
          <p:nvPr/>
        </p:nvSpPr>
        <p:spPr>
          <a:xfrm>
            <a:off x="457200" y="29260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7" name="Google Shape;127;p4"/>
          <p:cNvSpPr txBox="1"/>
          <p:nvPr/>
        </p:nvSpPr>
        <p:spPr>
          <a:xfrm>
            <a:off x="640080" y="29260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4 — What You Have and What a Real Store Needs</a:t>
            </a:r>
            <a:endParaRPr/>
          </a:p>
        </p:txBody>
      </p:sp>
      <p:sp>
        <p:nvSpPr>
          <p:cNvPr id="128" name="Google Shape;128;p4"/>
          <p:cNvSpPr txBox="1"/>
          <p:nvPr/>
        </p:nvSpPr>
        <p:spPr>
          <a:xfrm>
            <a:off x="10866120" y="29260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10 min</a:t>
            </a:r>
            <a:endParaRPr/>
          </a:p>
        </p:txBody>
      </p:sp>
      <p:sp>
        <p:nvSpPr>
          <p:cNvPr id="129" name="Google Shape;129;p4"/>
          <p:cNvSpPr/>
          <p:nvPr/>
        </p:nvSpPr>
        <p:spPr>
          <a:xfrm>
            <a:off x="457200" y="36118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0" name="Google Shape;130;p4"/>
          <p:cNvSpPr txBox="1"/>
          <p:nvPr/>
        </p:nvSpPr>
        <p:spPr>
          <a:xfrm>
            <a:off x="640080" y="36118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Debrief</a:t>
            </a:r>
            <a:endParaRPr/>
          </a:p>
        </p:txBody>
      </p:sp>
      <p:sp>
        <p:nvSpPr>
          <p:cNvPr id="131" name="Google Shape;131;p4"/>
          <p:cNvSpPr txBox="1"/>
          <p:nvPr/>
        </p:nvSpPr>
        <p:spPr>
          <a:xfrm>
            <a:off x="10866120" y="36118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 5 min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5"/>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8" name="Google Shape;138;p5"/>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1  ·  15 minutes</a:t>
            </a:r>
            <a:endParaRPr/>
          </a:p>
        </p:txBody>
      </p:sp>
      <p:sp>
        <p:nvSpPr>
          <p:cNvPr id="139" name="Google Shape;139;p5"/>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0" name="Google Shape;140;p5"/>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Open Playground and Run the Setup Wizard</a:t>
            </a:r>
            <a:endParaRPr/>
          </a:p>
        </p:txBody>
      </p:sp>
      <p:sp>
        <p:nvSpPr>
          <p:cNvPr id="141" name="Google Shape;141;p5"/>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500" u="none" cap="none" strike="noStrike">
                <a:solidFill>
                  <a:srgbClr val="3858E9"/>
                </a:solidFill>
                <a:latin typeface="Arial"/>
                <a:ea typeface="Arial"/>
                <a:cs typeface="Arial"/>
                <a:sym typeface="Arial"/>
              </a:rPr>
              <a:t>1.</a:t>
            </a:r>
            <a:r>
              <a:rPr b="0" i="0" lang="en-US" sz="1500" u="none" cap="none" strike="noStrike">
                <a:solidFill>
                  <a:srgbClr val="1E1E1E"/>
                </a:solidFill>
                <a:latin typeface="Arial"/>
                <a:ea typeface="Arial"/>
                <a:cs typeface="Arial"/>
                <a:sym typeface="Arial"/>
              </a:rPr>
              <a:t>	</a:t>
            </a:r>
            <a:r>
              <a:rPr b="0" i="0" lang="en-US" sz="15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playground.wordpress.net/?plugin=woocommerce</a:t>
            </a:r>
            <a:r>
              <a:rPr b="0" i="0" lang="en-US" sz="1500" u="none" cap="none" strike="noStrike">
                <a:solidFill>
                  <a:srgbClr val="1E1E1E"/>
                </a:solidFill>
                <a:latin typeface="Arial"/>
                <a:ea typeface="Arial"/>
                <a:cs typeface="Arial"/>
                <a:sym typeface="Arial"/>
              </a:rPr>
              <a:t> — loads on front-end blog (allow 20-30 sec).</a:t>
            </a:r>
            <a:endParaRPr/>
          </a:p>
          <a:p>
            <a:pPr indent="-411480" lvl="0" marL="411480" marR="0" rtl="0" algn="l">
              <a:lnSpc>
                <a:spcPct val="130000"/>
              </a:lnSpc>
              <a:spcBef>
                <a:spcPts val="800"/>
              </a:spcBef>
              <a:spcAft>
                <a:spcPts val="0"/>
              </a:spcAft>
              <a:buNone/>
            </a:pPr>
            <a:r>
              <a:rPr b="1" i="0" lang="en-US" sz="1500" u="none" cap="none" strike="noStrike">
                <a:solidFill>
                  <a:srgbClr val="3858E9"/>
                </a:solidFill>
                <a:latin typeface="Arial"/>
                <a:ea typeface="Arial"/>
                <a:cs typeface="Arial"/>
                <a:sym typeface="Arial"/>
              </a:rPr>
              <a:t>2.</a:t>
            </a:r>
            <a:r>
              <a:rPr b="0" i="0" lang="en-US" sz="1500" u="none" cap="none" strike="noStrike">
                <a:solidFill>
                  <a:srgbClr val="1E1E1E"/>
                </a:solidFill>
                <a:latin typeface="Arial"/>
                <a:ea typeface="Arial"/>
                <a:cs typeface="Arial"/>
                <a:sym typeface="Arial"/>
              </a:rPr>
              <a:t>	Click 'My WordPress Website' in the dark admin bar at the top to reach the wizard.</a:t>
            </a:r>
            <a:endParaRPr/>
          </a:p>
          <a:p>
            <a:pPr indent="-411480" lvl="0" marL="411480" marR="0" rtl="0" algn="l">
              <a:lnSpc>
                <a:spcPct val="130000"/>
              </a:lnSpc>
              <a:spcBef>
                <a:spcPts val="800"/>
              </a:spcBef>
              <a:spcAft>
                <a:spcPts val="0"/>
              </a:spcAft>
              <a:buNone/>
            </a:pPr>
            <a:r>
              <a:rPr b="1" i="0" lang="en-US" sz="1500" u="none" cap="none" strike="noStrike">
                <a:solidFill>
                  <a:srgbClr val="3858E9"/>
                </a:solidFill>
                <a:latin typeface="Arial"/>
                <a:ea typeface="Arial"/>
                <a:cs typeface="Arial"/>
                <a:sym typeface="Arial"/>
              </a:rPr>
              <a:t>3.</a:t>
            </a:r>
            <a:r>
              <a:rPr b="0" i="0" lang="en-US" sz="1500" u="none" cap="none" strike="noStrike">
                <a:solidFill>
                  <a:srgbClr val="1E1E1E"/>
                </a:solidFill>
                <a:latin typeface="Arial"/>
                <a:ea typeface="Arial"/>
                <a:cs typeface="Arial"/>
                <a:sym typeface="Arial"/>
              </a:rPr>
              <a:t>	Welcome to Woo! — note the pre-checked data sharing checkbox at the bottom. Click Set up my store.</a:t>
            </a:r>
            <a:endParaRPr/>
          </a:p>
          <a:p>
            <a:pPr indent="-411480" lvl="0" marL="411480" marR="0" rtl="0" algn="l">
              <a:lnSpc>
                <a:spcPct val="130000"/>
              </a:lnSpc>
              <a:spcBef>
                <a:spcPts val="800"/>
              </a:spcBef>
              <a:spcAft>
                <a:spcPts val="0"/>
              </a:spcAft>
              <a:buNone/>
            </a:pPr>
            <a:r>
              <a:rPr b="1" i="0" lang="en-US" sz="1500" u="none" cap="none" strike="noStrike">
                <a:solidFill>
                  <a:srgbClr val="3858E9"/>
                </a:solidFill>
                <a:latin typeface="Arial"/>
                <a:ea typeface="Arial"/>
                <a:cs typeface="Arial"/>
                <a:sym typeface="Arial"/>
              </a:rPr>
              <a:t>4.</a:t>
            </a:r>
            <a:r>
              <a:rPr b="0" i="0" lang="en-US" sz="1500" u="none" cap="none" strike="noStrike">
                <a:solidFill>
                  <a:srgbClr val="1E1E1E"/>
                </a:solidFill>
                <a:latin typeface="Arial"/>
                <a:ea typeface="Arial"/>
                <a:cs typeface="Arial"/>
                <a:sym typeface="Arial"/>
              </a:rPr>
              <a:t>	'Which one of these best describes you?' — leave 'I'm just starting my business' selected. Continue.</a:t>
            </a:r>
            <a:endParaRPr/>
          </a:p>
          <a:p>
            <a:pPr indent="-411480" lvl="0" marL="411480" marR="0" rtl="0" algn="l">
              <a:lnSpc>
                <a:spcPct val="130000"/>
              </a:lnSpc>
              <a:spcBef>
                <a:spcPts val="800"/>
              </a:spcBef>
              <a:spcAft>
                <a:spcPts val="0"/>
              </a:spcAft>
              <a:buNone/>
            </a:pPr>
            <a:r>
              <a:rPr b="1" i="0" lang="en-US" sz="1500" u="none" cap="none" strike="noStrike">
                <a:solidFill>
                  <a:srgbClr val="3858E9"/>
                </a:solidFill>
                <a:latin typeface="Arial"/>
                <a:ea typeface="Arial"/>
                <a:cs typeface="Arial"/>
                <a:sym typeface="Arial"/>
              </a:rPr>
              <a:t>5.</a:t>
            </a:r>
            <a:r>
              <a:rPr b="0" i="0" lang="en-US" sz="1500" u="none" cap="none" strike="noStrike">
                <a:solidFill>
                  <a:srgbClr val="1E1E1E"/>
                </a:solidFill>
                <a:latin typeface="Arial"/>
                <a:ea typeface="Arial"/>
                <a:cs typeface="Arial"/>
                <a:sym typeface="Arial"/>
              </a:rPr>
              <a:t>	'Tell us a bit about your store' — store name, industry, location (auto-detected), email. Continue.</a:t>
            </a:r>
            <a:endParaRPr/>
          </a:p>
          <a:p>
            <a:pPr indent="-411480" lvl="0" marL="411480" marR="0" rtl="0" algn="l">
              <a:lnSpc>
                <a:spcPct val="130000"/>
              </a:lnSpc>
              <a:spcBef>
                <a:spcPts val="800"/>
              </a:spcBef>
              <a:spcAft>
                <a:spcPts val="0"/>
              </a:spcAft>
              <a:buNone/>
            </a:pPr>
            <a:r>
              <a:rPr b="1" i="0" lang="en-US" sz="1500" u="none" cap="none" strike="noStrike">
                <a:solidFill>
                  <a:srgbClr val="3858E9"/>
                </a:solidFill>
                <a:latin typeface="Arial"/>
                <a:ea typeface="Arial"/>
                <a:cs typeface="Arial"/>
                <a:sym typeface="Arial"/>
              </a:rPr>
              <a:t>6.</a:t>
            </a:r>
            <a:r>
              <a:rPr b="0" i="0" lang="en-US" sz="1500" u="none" cap="none" strike="noStrike">
                <a:solidFill>
                  <a:srgbClr val="1E1E1E"/>
                </a:solidFill>
                <a:latin typeface="Arial"/>
                <a:ea typeface="Arial"/>
                <a:cs typeface="Arial"/>
                <a:sym typeface="Arial"/>
              </a:rPr>
              <a:t>	'Get a boost with our free features' — 8 plugins, all pre-checked. Uncheck all or click Skip this step.</a:t>
            </a:r>
            <a:endParaRPr/>
          </a:p>
          <a:p>
            <a:pPr indent="-411480" lvl="0" marL="411480" marR="0" rtl="0" algn="l">
              <a:lnSpc>
                <a:spcPct val="130000"/>
              </a:lnSpc>
              <a:spcBef>
                <a:spcPts val="800"/>
              </a:spcBef>
              <a:spcAft>
                <a:spcPts val="0"/>
              </a:spcAft>
              <a:buNone/>
            </a:pPr>
            <a:r>
              <a:rPr b="1" i="0" lang="en-US" sz="1500" u="none" cap="none" strike="noStrike">
                <a:solidFill>
                  <a:srgbClr val="3858E9"/>
                </a:solidFill>
                <a:latin typeface="Arial"/>
                <a:ea typeface="Arial"/>
                <a:cs typeface="Arial"/>
                <a:sym typeface="Arial"/>
              </a:rPr>
              <a:t>7.</a:t>
            </a:r>
            <a:r>
              <a:rPr b="0" i="0" lang="en-US" sz="1500" u="none" cap="none" strike="noStrike">
                <a:solidFill>
                  <a:srgbClr val="1E1E1E"/>
                </a:solidFill>
                <a:latin typeface="Arial"/>
                <a:ea typeface="Arial"/>
                <a:cs typeface="Arial"/>
                <a:sym typeface="Arial"/>
              </a:rPr>
              <a:t>	WooCommerce Home — you land on the task checklist: Add products → Set up payments → Customize → Tax → Launch.</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6"/>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8" name="Google Shape;148;p6"/>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2  ·  15 minutes</a:t>
            </a:r>
            <a:endParaRPr/>
          </a:p>
        </p:txBody>
      </p:sp>
      <p:sp>
        <p:nvSpPr>
          <p:cNvPr id="149" name="Google Shape;149;p6"/>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0" name="Google Shape;150;p6"/>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Add Your First Product</a:t>
            </a:r>
            <a:endParaRPr/>
          </a:p>
        </p:txBody>
      </p:sp>
      <p:sp>
        <p:nvSpPr>
          <p:cNvPr id="151" name="Google Shape;151;p6"/>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400" u="none" cap="none" strike="noStrike">
                <a:solidFill>
                  <a:srgbClr val="3858E9"/>
                </a:solidFill>
                <a:latin typeface="Arial"/>
                <a:ea typeface="Arial"/>
                <a:cs typeface="Arial"/>
                <a:sym typeface="Arial"/>
              </a:rPr>
              <a:t>1.</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Add products: </a:t>
            </a:r>
            <a:r>
              <a:rPr b="0" i="0" lang="en-US" sz="1400" u="none" cap="none" strike="noStrike">
                <a:solidFill>
                  <a:srgbClr val="1E1E1E"/>
                </a:solidFill>
                <a:latin typeface="Arial"/>
                <a:ea typeface="Arial"/>
                <a:cs typeface="Arial"/>
                <a:sym typeface="Arial"/>
              </a:rPr>
              <a:t>From WooCommerce Home, click 'Add products' task. Then click Physical product.</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2.</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Title: </a:t>
            </a:r>
            <a:r>
              <a:rPr b="0" i="0" lang="en-US" sz="1400" u="none" cap="none" strike="noStrike">
                <a:solidFill>
                  <a:srgbClr val="1E1E1E"/>
                </a:solidFill>
                <a:latin typeface="Arial"/>
                <a:ea typeface="Arial"/>
                <a:cs typeface="Arial"/>
                <a:sym typeface="Arial"/>
              </a:rPr>
              <a:t>Write a specific product name — e.g. 'Handmade Ceramic Mug', not 'Mug'.</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3.</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Description: </a:t>
            </a:r>
            <a:r>
              <a:rPr b="0" i="0" lang="en-US" sz="1400" u="none" cap="none" strike="noStrike">
                <a:solidFill>
                  <a:srgbClr val="1E1E1E"/>
                </a:solidFill>
                <a:latin typeface="Arial"/>
                <a:ea typeface="Arial"/>
                <a:cs typeface="Arial"/>
                <a:sym typeface="Arial"/>
              </a:rPr>
              <a:t>2-3 sentences: what it is, who it's for, why someone would want it.</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4.</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Price: </a:t>
            </a:r>
            <a:r>
              <a:rPr b="0" i="0" lang="en-US" sz="1400" u="none" cap="none" strike="noStrike">
                <a:solidFill>
                  <a:srgbClr val="1E1E1E"/>
                </a:solidFill>
                <a:latin typeface="Arial"/>
                <a:ea typeface="Arial"/>
                <a:cs typeface="Arial"/>
                <a:sym typeface="Arial"/>
              </a:rPr>
              <a:t>Product data panel → General tab → enter a Regular price (your local currency).</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5.</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Inventory: </a:t>
            </a:r>
            <a:r>
              <a:rPr b="0" i="0" lang="en-US" sz="1400" u="none" cap="none" strike="noStrike">
                <a:solidFill>
                  <a:srgbClr val="1E1E1E"/>
                </a:solidFill>
                <a:latin typeface="Arial"/>
                <a:ea typeface="Arial"/>
                <a:cs typeface="Arial"/>
                <a:sym typeface="Arial"/>
              </a:rPr>
              <a:t>Product data panel → Inventory tab → check 'Track stock quantity for this product', set quantity.</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6.</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Short description: </a:t>
            </a:r>
            <a:r>
              <a:rPr b="0" i="0" lang="en-US" sz="1400" u="none" cap="none" strike="noStrike">
                <a:solidFill>
                  <a:srgbClr val="1E1E1E"/>
                </a:solidFill>
                <a:latin typeface="Arial"/>
                <a:ea typeface="Arial"/>
                <a:cs typeface="Arial"/>
                <a:sym typeface="Arial"/>
              </a:rPr>
              <a:t>One sentence pitch — appears next to the image on the product page.</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7.</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Product image: </a:t>
            </a:r>
            <a:r>
              <a:rPr b="0" i="0" lang="en-US" sz="1400" u="none" cap="none" strike="noStrike">
                <a:solidFill>
                  <a:srgbClr val="1E1E1E"/>
                </a:solidFill>
                <a:latin typeface="Arial"/>
                <a:ea typeface="Arial"/>
                <a:cs typeface="Arial"/>
                <a:sym typeface="Arial"/>
              </a:rPr>
              <a:t>Upload your image from Openverse, Unsplash, or Pexels. Add alt text.</a:t>
            </a:r>
            <a:endParaRPr/>
          </a:p>
          <a:p>
            <a:pPr indent="-411480" lvl="0" marL="411480" marR="0" rtl="0" algn="l">
              <a:lnSpc>
                <a:spcPct val="130000"/>
              </a:lnSpc>
              <a:spcBef>
                <a:spcPts val="700"/>
              </a:spcBef>
              <a:spcAft>
                <a:spcPts val="0"/>
              </a:spcAft>
              <a:buNone/>
            </a:pPr>
            <a:r>
              <a:rPr b="1" i="0" lang="en-US" sz="1400" u="none" cap="none" strike="noStrike">
                <a:solidFill>
                  <a:srgbClr val="3858E9"/>
                </a:solidFill>
                <a:latin typeface="Arial"/>
                <a:ea typeface="Arial"/>
                <a:cs typeface="Arial"/>
                <a:sym typeface="Arial"/>
              </a:rPr>
              <a:t>8.</a:t>
            </a:r>
            <a:r>
              <a:rPr b="0" i="0" lang="en-US" sz="1400" u="none" cap="none" strike="noStrike">
                <a:solidFill>
                  <a:srgbClr val="1E1E1E"/>
                </a:solidFill>
                <a:latin typeface="Arial"/>
                <a:ea typeface="Arial"/>
                <a:cs typeface="Arial"/>
                <a:sym typeface="Arial"/>
              </a:rPr>
              <a:t>	</a:t>
            </a:r>
            <a:r>
              <a:rPr b="1" i="0" lang="en-US" sz="1400" u="none" cap="none" strike="noStrike">
                <a:solidFill>
                  <a:srgbClr val="1E1E1E"/>
                </a:solidFill>
                <a:latin typeface="Arial"/>
                <a:ea typeface="Arial"/>
                <a:cs typeface="Arial"/>
                <a:sym typeface="Arial"/>
              </a:rPr>
              <a:t>Publish: </a:t>
            </a:r>
            <a:r>
              <a:rPr b="0" i="0" lang="en-US" sz="1400" u="none" cap="none" strike="noStrike">
                <a:solidFill>
                  <a:srgbClr val="1E1E1E"/>
                </a:solidFill>
                <a:latin typeface="Arial"/>
                <a:ea typeface="Arial"/>
                <a:cs typeface="Arial"/>
                <a:sym typeface="Arial"/>
              </a:rPr>
              <a:t>Click Publish. Your product is now live on the store.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7"/>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8" name="Google Shape;158;p7"/>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3  ·  10 minutes</a:t>
            </a:r>
            <a:endParaRPr/>
          </a:p>
        </p:txBody>
      </p:sp>
      <p:sp>
        <p:nvSpPr>
          <p:cNvPr id="159" name="Google Shape;159;p7"/>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0" name="Google Shape;160;p7"/>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Preview Your Storefront and Checkout</a:t>
            </a:r>
            <a:endParaRPr/>
          </a:p>
        </p:txBody>
      </p:sp>
      <p:sp>
        <p:nvSpPr>
          <p:cNvPr id="161" name="Google Shape;161;p7"/>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500" u="none" cap="none" strike="noStrike">
                <a:solidFill>
                  <a:srgbClr val="3858E9"/>
                </a:solidFill>
                <a:latin typeface="Arial"/>
                <a:ea typeface="Arial"/>
                <a:cs typeface="Arial"/>
                <a:sym typeface="Arial"/>
              </a:rPr>
              <a:t>1.</a:t>
            </a:r>
            <a:r>
              <a:rPr b="0" i="0" lang="en-US" sz="1500" u="none" cap="none" strike="noStrike">
                <a:solidFill>
                  <a:srgbClr val="1E1E1E"/>
                </a:solidFill>
                <a:latin typeface="Arial"/>
                <a:ea typeface="Arial"/>
                <a:cs typeface="Arial"/>
                <a:sym typeface="Arial"/>
              </a:rPr>
              <a:t>	</a:t>
            </a:r>
            <a:r>
              <a:rPr b="1" i="0" lang="en-US" sz="1500" u="none" cap="none" strike="noStrike">
                <a:solidFill>
                  <a:srgbClr val="1E1E1E"/>
                </a:solidFill>
                <a:latin typeface="Arial"/>
                <a:ea typeface="Arial"/>
                <a:cs typeface="Arial"/>
                <a:sym typeface="Arial"/>
              </a:rPr>
              <a:t>Shop page: </a:t>
            </a:r>
            <a:r>
              <a:rPr b="0" i="0" lang="en-US" sz="1500" u="none" cap="none" strike="noStrike">
                <a:solidFill>
                  <a:srgbClr val="1E1E1E"/>
                </a:solidFill>
                <a:latin typeface="Arial"/>
                <a:ea typeface="Arial"/>
                <a:cs typeface="Arial"/>
                <a:sym typeface="Arial"/>
              </a:rPr>
              <a:t>Add /shop to your Playground URL. Find your product listed.</a:t>
            </a:r>
            <a:endParaRPr/>
          </a:p>
          <a:p>
            <a:pPr indent="-411480" lvl="0" marL="411480" marR="0" rtl="0" algn="l">
              <a:lnSpc>
                <a:spcPct val="130000"/>
              </a:lnSpc>
              <a:spcBef>
                <a:spcPts val="900"/>
              </a:spcBef>
              <a:spcAft>
                <a:spcPts val="0"/>
              </a:spcAft>
              <a:buNone/>
            </a:pPr>
            <a:r>
              <a:rPr b="1" i="0" lang="en-US" sz="1500" u="none" cap="none" strike="noStrike">
                <a:solidFill>
                  <a:srgbClr val="3858E9"/>
                </a:solidFill>
                <a:latin typeface="Arial"/>
                <a:ea typeface="Arial"/>
                <a:cs typeface="Arial"/>
                <a:sym typeface="Arial"/>
              </a:rPr>
              <a:t>2.</a:t>
            </a:r>
            <a:r>
              <a:rPr b="0" i="0" lang="en-US" sz="1500" u="none" cap="none" strike="noStrike">
                <a:solidFill>
                  <a:srgbClr val="1E1E1E"/>
                </a:solidFill>
                <a:latin typeface="Arial"/>
                <a:ea typeface="Arial"/>
                <a:cs typeface="Arial"/>
                <a:sym typeface="Arial"/>
              </a:rPr>
              <a:t>	</a:t>
            </a:r>
            <a:r>
              <a:rPr b="1" i="0" lang="en-US" sz="1500" u="none" cap="none" strike="noStrike">
                <a:solidFill>
                  <a:srgbClr val="1E1E1E"/>
                </a:solidFill>
                <a:latin typeface="Arial"/>
                <a:ea typeface="Arial"/>
                <a:cs typeface="Arial"/>
                <a:sym typeface="Arial"/>
              </a:rPr>
              <a:t>Product page: </a:t>
            </a:r>
            <a:r>
              <a:rPr b="0" i="0" lang="en-US" sz="1500" u="none" cap="none" strike="noStrike">
                <a:solidFill>
                  <a:srgbClr val="1E1E1E"/>
                </a:solidFill>
                <a:latin typeface="Arial"/>
                <a:ea typeface="Arial"/>
                <a:cs typeface="Arial"/>
                <a:sym typeface="Arial"/>
              </a:rPr>
              <a:t>Click your product. Review: image, title, price, short description, Add to cart.</a:t>
            </a:r>
            <a:endParaRPr/>
          </a:p>
          <a:p>
            <a:pPr indent="-411480" lvl="0" marL="411480" marR="0" rtl="0" algn="l">
              <a:lnSpc>
                <a:spcPct val="130000"/>
              </a:lnSpc>
              <a:spcBef>
                <a:spcPts val="900"/>
              </a:spcBef>
              <a:spcAft>
                <a:spcPts val="0"/>
              </a:spcAft>
              <a:buNone/>
            </a:pPr>
            <a:r>
              <a:rPr b="1" i="0" lang="en-US" sz="1500" u="none" cap="none" strike="noStrike">
                <a:solidFill>
                  <a:srgbClr val="3858E9"/>
                </a:solidFill>
                <a:latin typeface="Arial"/>
                <a:ea typeface="Arial"/>
                <a:cs typeface="Arial"/>
                <a:sym typeface="Arial"/>
              </a:rPr>
              <a:t>3.</a:t>
            </a:r>
            <a:r>
              <a:rPr b="0" i="0" lang="en-US" sz="1500" u="none" cap="none" strike="noStrike">
                <a:solidFill>
                  <a:srgbClr val="1E1E1E"/>
                </a:solidFill>
                <a:latin typeface="Arial"/>
                <a:ea typeface="Arial"/>
                <a:cs typeface="Arial"/>
                <a:sym typeface="Arial"/>
              </a:rPr>
              <a:t>	</a:t>
            </a:r>
            <a:r>
              <a:rPr b="1" i="0" lang="en-US" sz="1500" u="none" cap="none" strike="noStrike">
                <a:solidFill>
                  <a:srgbClr val="1E1E1E"/>
                </a:solidFill>
                <a:latin typeface="Arial"/>
                <a:ea typeface="Arial"/>
                <a:cs typeface="Arial"/>
                <a:sym typeface="Arial"/>
              </a:rPr>
              <a:t>Add to cart: </a:t>
            </a:r>
            <a:r>
              <a:rPr b="0" i="0" lang="en-US" sz="1500" u="none" cap="none" strike="noStrike">
                <a:solidFill>
                  <a:srgbClr val="1E1E1E"/>
                </a:solidFill>
                <a:latin typeface="Arial"/>
                <a:ea typeface="Arial"/>
                <a:cs typeface="Arial"/>
                <a:sym typeface="Arial"/>
              </a:rPr>
              <a:t>Click Add to cart, then navigate to /cart. Review the cart block.</a:t>
            </a:r>
            <a:endParaRPr/>
          </a:p>
          <a:p>
            <a:pPr indent="-411480" lvl="0" marL="411480" marR="0" rtl="0" algn="l">
              <a:lnSpc>
                <a:spcPct val="130000"/>
              </a:lnSpc>
              <a:spcBef>
                <a:spcPts val="900"/>
              </a:spcBef>
              <a:spcAft>
                <a:spcPts val="0"/>
              </a:spcAft>
              <a:buNone/>
            </a:pPr>
            <a:r>
              <a:rPr b="1" i="0" lang="en-US" sz="1500" u="none" cap="none" strike="noStrike">
                <a:solidFill>
                  <a:srgbClr val="3858E9"/>
                </a:solidFill>
                <a:latin typeface="Arial"/>
                <a:ea typeface="Arial"/>
                <a:cs typeface="Arial"/>
                <a:sym typeface="Arial"/>
              </a:rPr>
              <a:t>4.</a:t>
            </a:r>
            <a:r>
              <a:rPr b="0" i="0" lang="en-US" sz="1500" u="none" cap="none" strike="noStrike">
                <a:solidFill>
                  <a:srgbClr val="1E1E1E"/>
                </a:solidFill>
                <a:latin typeface="Arial"/>
                <a:ea typeface="Arial"/>
                <a:cs typeface="Arial"/>
                <a:sym typeface="Arial"/>
              </a:rPr>
              <a:t>	</a:t>
            </a:r>
            <a:r>
              <a:rPr b="1" i="0" lang="en-US" sz="1500" u="none" cap="none" strike="noStrike">
                <a:solidFill>
                  <a:srgbClr val="1E1E1E"/>
                </a:solidFill>
                <a:latin typeface="Arial"/>
                <a:ea typeface="Arial"/>
                <a:cs typeface="Arial"/>
                <a:sym typeface="Arial"/>
              </a:rPr>
              <a:t>Checkout: </a:t>
            </a:r>
            <a:r>
              <a:rPr b="0" i="0" lang="en-US" sz="1500" u="none" cap="none" strike="noStrike">
                <a:solidFill>
                  <a:srgbClr val="1E1E1E"/>
                </a:solidFill>
                <a:latin typeface="Arial"/>
                <a:ea typeface="Arial"/>
                <a:cs typeface="Arial"/>
                <a:sym typeface="Arial"/>
              </a:rPr>
              <a:t>Click Proceed to checkout. Sections: Contact info, Shipping address, Shipping options, Payment options.</a:t>
            </a:r>
            <a:endParaRPr/>
          </a:p>
          <a:p>
            <a:pPr indent="-411480" lvl="0" marL="411480" marR="0" rtl="0" algn="l">
              <a:lnSpc>
                <a:spcPct val="130000"/>
              </a:lnSpc>
              <a:spcBef>
                <a:spcPts val="900"/>
              </a:spcBef>
              <a:spcAft>
                <a:spcPts val="0"/>
              </a:spcAft>
              <a:buNone/>
            </a:pPr>
            <a:r>
              <a:rPr b="1" i="0" lang="en-US" sz="1500" u="none" cap="none" strike="noStrike">
                <a:solidFill>
                  <a:srgbClr val="3858E9"/>
                </a:solidFill>
                <a:latin typeface="Arial"/>
                <a:ea typeface="Arial"/>
                <a:cs typeface="Arial"/>
                <a:sym typeface="Arial"/>
              </a:rPr>
              <a:t>5.</a:t>
            </a:r>
            <a:r>
              <a:rPr b="0" i="0" lang="en-US" sz="1500" u="none" cap="none" strike="noStrike">
                <a:solidFill>
                  <a:srgbClr val="1E1E1E"/>
                </a:solidFill>
                <a:latin typeface="Arial"/>
                <a:ea typeface="Arial"/>
                <a:cs typeface="Arial"/>
                <a:sym typeface="Arial"/>
              </a:rPr>
              <a:t>	</a:t>
            </a:r>
            <a:r>
              <a:rPr b="1" i="0" lang="en-US" sz="1500" u="none" cap="none" strike="noStrike">
                <a:solidFill>
                  <a:srgbClr val="1E1E1E"/>
                </a:solidFill>
                <a:latin typeface="Arial"/>
                <a:ea typeface="Arial"/>
                <a:cs typeface="Arial"/>
                <a:sym typeface="Arial"/>
              </a:rPr>
              <a:t>Place order: </a:t>
            </a:r>
            <a:r>
              <a:rPr b="0" i="0" lang="en-US" sz="1500" u="none" cap="none" strike="noStrike">
                <a:solidFill>
                  <a:srgbClr val="1E1E1E"/>
                </a:solidFill>
                <a:latin typeface="Arial"/>
                <a:ea typeface="Arial"/>
                <a:cs typeface="Arial"/>
                <a:sym typeface="Arial"/>
              </a:rPr>
              <a:t>Cash on delivery appears if enabled in Settings → Payments. Fill in test details, click Place order.</a:t>
            </a:r>
            <a:endParaRPr/>
          </a:p>
          <a:p>
            <a:pPr indent="-411480" lvl="0" marL="411480" marR="0" rtl="0" algn="l">
              <a:lnSpc>
                <a:spcPct val="130000"/>
              </a:lnSpc>
              <a:spcBef>
                <a:spcPts val="900"/>
              </a:spcBef>
              <a:spcAft>
                <a:spcPts val="0"/>
              </a:spcAft>
              <a:buNone/>
            </a:pPr>
            <a:r>
              <a:rPr b="1" i="0" lang="en-US" sz="1500" u="none" cap="none" strike="noStrike">
                <a:solidFill>
                  <a:srgbClr val="3858E9"/>
                </a:solidFill>
                <a:latin typeface="Arial"/>
                <a:ea typeface="Arial"/>
                <a:cs typeface="Arial"/>
                <a:sym typeface="Arial"/>
              </a:rPr>
              <a:t>6.</a:t>
            </a:r>
            <a:r>
              <a:rPr b="0" i="0" lang="en-US" sz="1500" u="none" cap="none" strike="noStrike">
                <a:solidFill>
                  <a:srgbClr val="1E1E1E"/>
                </a:solidFill>
                <a:latin typeface="Arial"/>
                <a:ea typeface="Arial"/>
                <a:cs typeface="Arial"/>
                <a:sym typeface="Arial"/>
              </a:rPr>
              <a:t>	</a:t>
            </a:r>
            <a:r>
              <a:rPr b="1" i="0" lang="en-US" sz="1500" u="none" cap="none" strike="noStrike">
                <a:solidFill>
                  <a:srgbClr val="1E1E1E"/>
                </a:solidFill>
                <a:latin typeface="Arial"/>
                <a:ea typeface="Arial"/>
                <a:cs typeface="Arial"/>
                <a:sym typeface="Arial"/>
              </a:rPr>
              <a:t>Orders: </a:t>
            </a:r>
            <a:r>
              <a:rPr b="0" i="0" lang="en-US" sz="1500" u="none" cap="none" strike="noStrike">
                <a:solidFill>
                  <a:srgbClr val="1E1E1E"/>
                </a:solidFill>
                <a:latin typeface="Arial"/>
                <a:ea typeface="Arial"/>
                <a:cs typeface="Arial"/>
                <a:sym typeface="Arial"/>
              </a:rPr>
              <a:t>Go to WooCommerce &gt; Orders in the dashboard. Your order is there.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8"/>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8" name="Google Shape;168;p8"/>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4  ·  10 minutes</a:t>
            </a:r>
            <a:endParaRPr/>
          </a:p>
        </p:txBody>
      </p:sp>
      <p:sp>
        <p:nvSpPr>
          <p:cNvPr id="169" name="Google Shape;169;p8"/>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0" name="Google Shape;170;p8"/>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What You Have — and What a Real Store Needs</a:t>
            </a:r>
            <a:endParaRPr/>
          </a:p>
        </p:txBody>
      </p:sp>
      <p:graphicFrame>
        <p:nvGraphicFramePr>
          <p:cNvPr id="171" name="Google Shape;171;p8"/>
          <p:cNvGraphicFramePr/>
          <p:nvPr/>
        </p:nvGraphicFramePr>
        <p:xfrm>
          <a:off x="457200" y="1170432"/>
          <a:ext cx="3000000" cy="3000000"/>
        </p:xfrm>
        <a:graphic>
          <a:graphicData uri="http://schemas.openxmlformats.org/drawingml/2006/table">
            <a:tbl>
              <a:tblPr bandRow="1" firstRow="1">
                <a:noFill/>
                <a:tableStyleId>{F22D9EDB-BDF6-409E-8CA9-10A07363160B}</a:tableStyleId>
              </a:tblPr>
              <a:tblGrid>
                <a:gridCol w="5577850"/>
                <a:gridCol w="5577850"/>
              </a:tblGrid>
              <a:tr h="594350">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WooCommerce gives you free</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Extensions needed for launch</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Product management + inventory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Payment gateway (Stripe, PayPal, etc.)</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Shopping cart + block checkout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SSL certificate (required for real checkout)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Order management + basic reports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Transactional email plugin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Email notifications to customers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Live carrier shipping rates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Tax settings + shipping zones (basic)</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Subscriptions (paid extension)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Cash on delivery / bank transfer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t/>
                      </a:r>
                      <a:endParaRPr sz="1800" u="none" cap="none" strike="noStrike">
                        <a:solidFill>
                          <a:schemeClr val="dk1"/>
                        </a:solidFill>
                        <a:latin typeface="Calibri"/>
                        <a:ea typeface="Calibri"/>
                        <a:cs typeface="Calibri"/>
                        <a:sym typeface="Calibri"/>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9"/>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8" name="Google Shape;178;p9"/>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When a Simpler Tool Might Fit Better</a:t>
            </a:r>
            <a:endParaRPr/>
          </a:p>
        </p:txBody>
      </p:sp>
      <p:sp>
        <p:nvSpPr>
          <p:cNvPr id="179" name="Google Shape;179;p9"/>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900" u="sng" cap="none" strike="noStrike">
                <a:solidFill>
                  <a:srgbClr val="3858E9"/>
                </a:solidFill>
                <a:latin typeface="Arial"/>
                <a:ea typeface="Arial"/>
                <a:cs typeface="Arial"/>
                <a:sym typeface="Arial"/>
                <a:hlinkClick r:id="rId3">
                  <a:extLst>
                    <a:ext uri="{A12FA001-AC4F-418D-AE19-62706E023703}">
                      <ahyp:hlinkClr val="tx"/>
                    </a:ext>
                  </a:extLst>
                </a:hlinkClick>
              </a:rPr>
              <a:t>Easy Digital Downloads</a:t>
            </a:r>
            <a:endParaRPr/>
          </a:p>
          <a:p>
            <a:pPr indent="0" lvl="0" marL="0" marR="0" rtl="0" algn="l">
              <a:lnSpc>
                <a:spcPct val="120000"/>
              </a:lnSpc>
              <a:spcBef>
                <a:spcPts val="300"/>
              </a:spcBef>
              <a:spcAft>
                <a:spcPts val="0"/>
              </a:spcAft>
              <a:buNone/>
            </a:pPr>
            <a:r>
              <a:rPr b="0" i="0" lang="en-US" sz="1500" u="none" cap="none" strike="noStrike">
                <a:solidFill>
                  <a:srgbClr val="1E1E1E"/>
                </a:solidFill>
                <a:latin typeface="Arial"/>
                <a:ea typeface="Arial"/>
                <a:cs typeface="Arial"/>
                <a:sym typeface="Arial"/>
              </a:rPr>
              <a:t>Best for digital-only stores — ebooks, software, audio, video. Lighter than WooCommerce with no physical product overhead.</a:t>
            </a:r>
            <a:endParaRPr/>
          </a:p>
          <a:p>
            <a:pPr indent="0" lvl="0" marL="0" marR="0" rtl="0" algn="l">
              <a:lnSpc>
                <a:spcPct val="120000"/>
              </a:lnSpc>
              <a:spcBef>
                <a:spcPts val="1400"/>
              </a:spcBef>
              <a:spcAft>
                <a:spcPts val="0"/>
              </a:spcAft>
              <a:buNone/>
            </a:pPr>
            <a:r>
              <a:rPr b="1" i="0" lang="en-US" sz="1900" u="sng" cap="none" strike="noStrike">
                <a:solidFill>
                  <a:srgbClr val="3858E9"/>
                </a:solidFill>
                <a:latin typeface="Arial"/>
                <a:ea typeface="Arial"/>
                <a:cs typeface="Arial"/>
                <a:sym typeface="Arial"/>
                <a:hlinkClick r:id="rId4">
                  <a:extLst>
                    <a:ext uri="{A12FA001-AC4F-418D-AE19-62706E023703}">
                      <ahyp:hlinkClr val="tx"/>
                    </a:ext>
                  </a:extLst>
                </a:hlinkClick>
              </a:rPr>
              <a:t>WP Simple Pay</a:t>
            </a:r>
            <a:endParaRPr/>
          </a:p>
          <a:p>
            <a:pPr indent="0" lvl="0" marL="0" marR="0" rtl="0" algn="l">
              <a:lnSpc>
                <a:spcPct val="120000"/>
              </a:lnSpc>
              <a:spcBef>
                <a:spcPts val="300"/>
              </a:spcBef>
              <a:spcAft>
                <a:spcPts val="0"/>
              </a:spcAft>
              <a:buNone/>
            </a:pPr>
            <a:r>
              <a:rPr b="0" i="0" lang="en-US" sz="1500" u="none" cap="none" strike="noStrike">
                <a:solidFill>
                  <a:srgbClr val="1E1E1E"/>
                </a:solidFill>
                <a:latin typeface="Arial"/>
                <a:ea typeface="Arial"/>
                <a:cs typeface="Arial"/>
                <a:sym typeface="Arial"/>
              </a:rPr>
              <a:t>Stripe-powered payment forms without a full store. If you're selling one or two products and don't need a catalog or cart, a payment form may be all you need.</a:t>
            </a:r>
            <a:endParaRPr/>
          </a:p>
          <a:p>
            <a:pPr indent="0" lvl="0" marL="0" marR="0" rtl="0" algn="l">
              <a:lnSpc>
                <a:spcPct val="120000"/>
              </a:lnSpc>
              <a:spcBef>
                <a:spcPts val="1400"/>
              </a:spcBef>
              <a:spcAft>
                <a:spcPts val="0"/>
              </a:spcAft>
              <a:buNone/>
            </a:pPr>
            <a:r>
              <a:rPr b="1" i="0" lang="en-US" sz="1900" u="sng" cap="none" strike="noStrike">
                <a:solidFill>
                  <a:srgbClr val="3858E9"/>
                </a:solidFill>
                <a:latin typeface="Arial"/>
                <a:ea typeface="Arial"/>
                <a:cs typeface="Arial"/>
                <a:sym typeface="Arial"/>
                <a:hlinkClick r:id="rId5">
                  <a:extLst>
                    <a:ext uri="{A12FA001-AC4F-418D-AE19-62706E023703}">
                      <ahyp:hlinkClr val="tx"/>
                    </a:ext>
                  </a:extLst>
                </a:hlinkClick>
              </a:rPr>
              <a:t>SureCart</a:t>
            </a:r>
            <a:endParaRPr/>
          </a:p>
          <a:p>
            <a:pPr indent="0" lvl="0" marL="0" marR="0" rtl="0" algn="l">
              <a:lnSpc>
                <a:spcPct val="120000"/>
              </a:lnSpc>
              <a:spcBef>
                <a:spcPts val="300"/>
              </a:spcBef>
              <a:spcAft>
                <a:spcPts val="0"/>
              </a:spcAft>
              <a:buNone/>
            </a:pPr>
            <a:r>
              <a:rPr b="0" i="0" lang="en-US" sz="1500" u="none" cap="none" strike="noStrike">
                <a:solidFill>
                  <a:srgbClr val="1E1E1E"/>
                </a:solidFill>
                <a:latin typeface="Arial"/>
                <a:ea typeface="Arial"/>
                <a:cs typeface="Arial"/>
                <a:sym typeface="Arial"/>
              </a:rPr>
              <a:t>Modern eCommerce alternative for physical products, digital downloads, subscriptions, and donations — all in one plugin.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2013-01-27T09:14:16Z</dcterms:created>
</cp:coreProperties>
</file>