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i9NdIj9xSsj15yM81bhk8W+4Dn/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1993695-CFE0-41CC-8896-84A33FEA8AF3}">
  <a:tblStyle styleId="{21993695-CFE0-41CC-8896-84A33FEA8AF3}"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2" name="Google Shape;82;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Welcome everyone. Today's activity is about WordPress security.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Opener (say in your own words): Most WordPress security incidents are not sophisticated attacks. They follow a predictable pattern: an outdated plugin gets exploited by an automated scanner, a weak password gets brute-forced, or an admin account gets targeted. Today you will audit your site against these exact risks and add two-factor authentication.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Total time: 60 minutes. We will use WordPress Playground, so no account or real site needed.</a:t>
            </a:r>
            <a:endParaRPr/>
          </a:p>
        </p:txBody>
      </p:sp>
      <p:sp>
        <p:nvSpPr>
          <p:cNvPr id="83" name="Google Shape;83;p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6" name="Google Shape;176;p1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Tie each gap back to the audit steps participants just completed.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1. Outdated plugins: this is the highest-return action most site owners can take. Encourage enabling automatic plugin updates for plugins from trusted authors.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2. Admin username: WordPress no longer allows 'admin' at installation, but many older sites have it. The fix is manual -- create a new Administrator account, then delete the old one. Posts and content attributed to 'admin' will need to be reassigned during deletion.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3. HTTPS: ask participants to check their own site in a second browser tab right now. It is a quick visual check. Mixed-content warnings (https page loading http resources) are also common and can be fixed with the 'Really Simple SSL' plugin.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4. Backups: many hosts include daily backups but participants have never tested restoring. The question to ask: 'If your site was wiped today, how would you restore it and how long would it take?' If they cannot answer, the backup story is incomplete.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Discussion prompt: 'Looking at these four gaps, which one applies to your site right now?'</a:t>
            </a:r>
            <a:endParaRPr/>
          </a:p>
        </p:txBody>
      </p:sp>
      <p:sp>
        <p:nvSpPr>
          <p:cNvPr id="177" name="Google Shape;177;p10: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6" name="Google Shape;186;p1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Goal: leave participants with something they can actually do this week.</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Closing discussion prompts:</a:t>
            </a:r>
            <a:endParaRPr/>
          </a:p>
          <a:p>
            <a:pPr indent="0" lvl="0" marL="0" rtl="0" algn="l">
              <a:spcBef>
                <a:spcPts val="0"/>
              </a:spcBef>
              <a:spcAft>
                <a:spcPts val="0"/>
              </a:spcAft>
              <a:buNone/>
            </a:pPr>
            <a:r>
              <a:rPr lang="en-US"/>
              <a:t>- 'What is one thing you will check on your own site this week?'</a:t>
            </a:r>
            <a:endParaRPr/>
          </a:p>
          <a:p>
            <a:pPr indent="0" lvl="0" marL="0" rtl="0" algn="l">
              <a:spcBef>
                <a:spcPts val="0"/>
              </a:spcBef>
              <a:spcAft>
                <a:spcPts val="0"/>
              </a:spcAft>
              <a:buNone/>
            </a:pPr>
            <a:r>
              <a:rPr lang="en-US"/>
              <a:t>- 'What would it take to set a recurring reminder to do the monthly security check?'</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Tip about calendar reminders: the biggest barrier to a security routine is not knowledge, it is forgetting. A monthly calendar invite named 'WordPress security check' that links to today's handout takes 60 seconds to set up and pays dividends for years.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Plugin evaluation criteria: these are the same heuristics experienced WordPress developers use. A plugin last updated 3 years ago that is not tested with current WordPress is a liability regardless of how popular it once was.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Stretch activity (if anyone finishes early): open a fresh Playground, go to Users &gt; Your Profile, and try setting up TOTP 2FA with a real authenticator app on their phone.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Closing discussion prompts: 'What is one thing you will check on your own site this week?' and 'What would it take to set a recurring reminder to do the monthly security check?' A monthly calendar invite named 'WordPress security check' takes 60 seconds to set up.</a:t>
            </a:r>
            <a:endParaRPr/>
          </a:p>
        </p:txBody>
      </p:sp>
      <p:sp>
        <p:nvSpPr>
          <p:cNvPr id="187" name="Google Shape;187;p1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p1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9" name="Google Shape;199;p1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DEBRIEF -- bring everyone back together.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Primary question (on slide): specific and action-oriented. 'When will you do it' turns insight into commitment.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Follow-up questions:</a:t>
            </a:r>
            <a:endParaRPr/>
          </a:p>
          <a:p>
            <a:pPr indent="0" lvl="0" marL="0" rtl="0" algn="l">
              <a:spcBef>
                <a:spcPts val="0"/>
              </a:spcBef>
              <a:spcAft>
                <a:spcPts val="0"/>
              </a:spcAft>
              <a:buNone/>
            </a:pPr>
            <a:r>
              <a:rPr lang="en-US"/>
              <a:t>- 'Did anything in the audit surprise you? Something you did not know was there?'</a:t>
            </a:r>
            <a:endParaRPr/>
          </a:p>
          <a:p>
            <a:pPr indent="0" lvl="0" marL="0" rtl="0" algn="l">
              <a:spcBef>
                <a:spcPts val="0"/>
              </a:spcBef>
              <a:spcAft>
                <a:spcPts val="0"/>
              </a:spcAft>
              <a:buNone/>
            </a:pPr>
            <a:r>
              <a:rPr lang="en-US"/>
              <a:t>- 'The Two Factor plugin was the only thing we added. Does that feel like enough for your site, or do you think you need more?'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Win statement (say this):</a:t>
            </a:r>
            <a:endParaRPr/>
          </a:p>
          <a:p>
            <a:pPr indent="0" lvl="0" marL="0" rtl="0" algn="l">
              <a:spcBef>
                <a:spcPts val="0"/>
              </a:spcBef>
              <a:spcAft>
                <a:spcPts val="0"/>
              </a:spcAft>
              <a:buNone/>
            </a:pPr>
            <a:r>
              <a:rPr lang="en-US"/>
              <a:t>'You now know the same process a professional WordPress security consultant uses as a first pass. You checked updates, reviewed users, reviewed plugins, looked at your settings, and added two-factor authentication. On most small WordPress sites, this audit plus a reliable host and regular updates represents a security posture that is well above average. The most important thing now is to actually run it on your real site and set that monthly reminder.'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step resource: wordpress.org/about/security/ (WordPress Security Whitepaper)</a:t>
            </a:r>
            <a:endParaRPr/>
          </a:p>
        </p:txBody>
      </p:sp>
      <p:sp>
        <p:nvSpPr>
          <p:cNvPr id="200" name="Google Shape;200;p1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5" name="Google Shape;215;p1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Closing -- share these resources.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1. The Learn WordPress lesson on 2FA is the best next step -- official, kept up to date.</a:t>
            </a:r>
            <a:endParaRPr/>
          </a:p>
          <a:p>
            <a:pPr indent="0" lvl="0" marL="0" rtl="0" algn="l">
              <a:spcBef>
                <a:spcPts val="0"/>
              </a:spcBef>
              <a:spcAft>
                <a:spcPts val="0"/>
              </a:spcAft>
              <a:buNone/>
            </a:pPr>
            <a:r>
              <a:rPr lang="en-US"/>
              <a:t>2. The WordPress Security Whitepaper is worth reading once. It explains the security model, the release process, and how vulnerabilities are handled.</a:t>
            </a:r>
            <a:endParaRPr/>
          </a:p>
          <a:p>
            <a:pPr indent="0" lvl="0" marL="0" rtl="0" algn="l">
              <a:spcBef>
                <a:spcPts val="0"/>
              </a:spcBef>
              <a:spcAft>
                <a:spcPts val="0"/>
              </a:spcAft>
              <a:buNone/>
            </a:pPr>
            <a:r>
              <a:rPr lang="en-US"/>
              <a:t>3. Hardening WordPress covers file permissions, wp-config.php protection, database prefix changes, and other advanced hardening steps for participants who want to go deeper.</a:t>
            </a:r>
            <a:endParaRPr/>
          </a:p>
          <a:p>
            <a:pPr indent="0" lvl="0" marL="0" rtl="0" algn="l">
              <a:spcBef>
                <a:spcPts val="0"/>
              </a:spcBef>
              <a:spcAft>
                <a:spcPts val="0"/>
              </a:spcAft>
              <a:buNone/>
            </a:pPr>
            <a:r>
              <a:rPr lang="en-US"/>
              <a:t>4. The Two Factor plugin page has the changelog -- useful for verifying UI details before running this activity again.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On the footnote: only mention Wordfence or Sucuri if someone asks. The point of today was to establish the built-in baseline first.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Thank the group. Collect feedback if applicable. Feedback form: </a:t>
            </a:r>
            <a:r>
              <a:rPr lang="en-US"/>
              <a:t>https://forms.gle/eat5imFCYMYMivUn9</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Only mention Wordfence or Sucuri if someone asks. The point of today was to establish the built-in baseline first. For high-traffic or eCommerce sites: Wordfence (free tier) or Sucuri are well-maintained options.</a:t>
            </a:r>
            <a:endParaRPr/>
          </a:p>
        </p:txBody>
      </p:sp>
      <p:sp>
        <p:nvSpPr>
          <p:cNvPr id="216" name="Google Shape;216;p1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2" name="Google Shape;92;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Read through the objectives with the group.</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Full Bloom's taxonomy objectives for your reference:</a:t>
            </a:r>
            <a:endParaRPr/>
          </a:p>
          <a:p>
            <a:pPr indent="0" lvl="0" marL="0" rtl="0" algn="l">
              <a:spcBef>
                <a:spcPts val="0"/>
              </a:spcBef>
              <a:spcAft>
                <a:spcPts val="0"/>
              </a:spcAft>
              <a:buNone/>
            </a:pPr>
            <a:r>
              <a:rPr lang="en-US"/>
              <a:t>- Identify the security features WordPress provides out of the box (Remember)</a:t>
            </a:r>
            <a:endParaRPr/>
          </a:p>
          <a:p>
            <a:pPr indent="0" lvl="0" marL="0" rtl="0" algn="l">
              <a:spcBef>
                <a:spcPts val="0"/>
              </a:spcBef>
              <a:spcAft>
                <a:spcPts val="0"/>
              </a:spcAft>
              <a:buNone/>
            </a:pPr>
            <a:r>
              <a:rPr lang="en-US"/>
              <a:t>- Use the WordPress dashboard to perform a basic security audit (Apply)</a:t>
            </a:r>
            <a:endParaRPr/>
          </a:p>
          <a:p>
            <a:pPr indent="0" lvl="0" marL="0" rtl="0" algn="l">
              <a:spcBef>
                <a:spcPts val="0"/>
              </a:spcBef>
              <a:spcAft>
                <a:spcPts val="0"/>
              </a:spcAft>
              <a:buNone/>
            </a:pPr>
            <a:r>
              <a:rPr lang="en-US"/>
              <a:t>- Configure 2FA using the Two Factor plugin (Apply)</a:t>
            </a:r>
            <a:endParaRPr/>
          </a:p>
          <a:p>
            <a:pPr indent="0" lvl="0" marL="0" rtl="0" algn="l">
              <a:spcBef>
                <a:spcPts val="0"/>
              </a:spcBef>
              <a:spcAft>
                <a:spcPts val="0"/>
              </a:spcAft>
              <a:buNone/>
            </a:pPr>
            <a:r>
              <a:rPr lang="en-US"/>
              <a:t>- Evaluate whether additional security plugins are warranted (Evaluate)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Emphasize: no prior security knowledge needed. We are starting from zero.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Key framing: security is not about being perfect. It is about not being the easiest target.</a:t>
            </a:r>
            <a:endParaRPr/>
          </a:p>
        </p:txBody>
      </p:sp>
      <p:sp>
        <p:nvSpPr>
          <p:cNvPr id="93" name="Google Shape;93;p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0" name="Google Shape;100;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Ask the group to open playground.wordpress.net now and let it load (about 20-30 seconds).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They should see a WordPress dashboard with the admin bar visible.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Optional TOTP demo: if you want to demonstrate the full TOTP 2FA flow (QR code scan), have your own authenticator app open and ready before the session.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Playground fails: Local by Flywheel (localwp.com) or Studio by WordPress.com (developer.wordpress.com/studio) are offline alternatives that work without internet.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The Two Factor plugin is installed together during the activity. You do not need to install anything before the session. If participants have an authenticator app, they can try TOTP live; otherwise Email method works for the demo. If Playground fails: Local by Flywheel (localwp.com) or Studio by WordPress.com (developer.wordpress.com/studio) are offline alternatives that work without internet.</a:t>
            </a:r>
            <a:endParaRPr/>
          </a:p>
        </p:txBody>
      </p:sp>
      <p:sp>
        <p:nvSpPr>
          <p:cNvPr id="101" name="Google Shape;101;p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8" name="Google Shape;108;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through the structure. Let participants know:</a:t>
            </a:r>
            <a:endParaRPr/>
          </a:p>
          <a:p>
            <a:pPr indent="0" lvl="0" marL="0" rtl="0" algn="l">
              <a:spcBef>
                <a:spcPts val="0"/>
              </a:spcBef>
              <a:spcAft>
                <a:spcPts val="0"/>
              </a:spcAft>
              <a:buNone/>
            </a:pPr>
            <a:r>
              <a:rPr lang="en-US"/>
              <a:t>- Parts 1 and 2 are facilitated discussion and presentation</a:t>
            </a:r>
            <a:endParaRPr/>
          </a:p>
          <a:p>
            <a:pPr indent="0" lvl="0" marL="0" rtl="0" algn="l">
              <a:spcBef>
                <a:spcPts val="0"/>
              </a:spcBef>
              <a:spcAft>
                <a:spcPts val="0"/>
              </a:spcAft>
              <a:buNone/>
            </a:pPr>
            <a:r>
              <a:rPr lang="en-US"/>
              <a:t>- Part 3 is the main hands-on section in Playground (25 min)</a:t>
            </a:r>
            <a:endParaRPr/>
          </a:p>
          <a:p>
            <a:pPr indent="0" lvl="0" marL="0" rtl="0" algn="l">
              <a:spcBef>
                <a:spcPts val="0"/>
              </a:spcBef>
              <a:spcAft>
                <a:spcPts val="0"/>
              </a:spcAft>
              <a:buNone/>
            </a:pPr>
            <a:r>
              <a:rPr lang="en-US"/>
              <a:t>- Parts 4 and 5 are facilitated discussion of what to do next</a:t>
            </a:r>
            <a:endParaRPr/>
          </a:p>
          <a:p>
            <a:pPr indent="0" lvl="0" marL="0" rtl="0" algn="l">
              <a:spcBef>
                <a:spcPts val="0"/>
              </a:spcBef>
              <a:spcAft>
                <a:spcPts val="0"/>
              </a:spcAft>
              <a:buNone/>
            </a:pPr>
            <a:r>
              <a:rPr lang="en-US"/>
              <a:t>- Pacing: if Part 3 runs long, trim Part 5 to 3 minutes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Tip: the security audit in Part 3 mirrors the audit they would run on a real site. The only difference is that in Playground there is no actual risk.</a:t>
            </a:r>
            <a:endParaRPr/>
          </a:p>
        </p:txBody>
      </p:sp>
      <p:sp>
        <p:nvSpPr>
          <p:cNvPr id="109" name="Google Shape;109;p4: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0" name="Google Shape;130;p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FACILITATED DISCUSSION -- no hands-on yet.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Opening question (pick one):</a:t>
            </a:r>
            <a:endParaRPr/>
          </a:p>
          <a:p>
            <a:pPr indent="0" lvl="0" marL="0" rtl="0" algn="l">
              <a:spcBef>
                <a:spcPts val="0"/>
              </a:spcBef>
              <a:spcAft>
                <a:spcPts val="0"/>
              </a:spcAft>
              <a:buNone/>
            </a:pPr>
            <a:r>
              <a:rPr lang="en-US"/>
              <a:t>- 'Has anyone here had a WordPress site get hacked, or know someone who has? What happened?'</a:t>
            </a:r>
            <a:endParaRPr/>
          </a:p>
          <a:p>
            <a:pPr indent="0" lvl="0" marL="0" rtl="0" algn="l">
              <a:spcBef>
                <a:spcPts val="0"/>
              </a:spcBef>
              <a:spcAft>
                <a:spcPts val="0"/>
              </a:spcAft>
              <a:buNone/>
            </a:pPr>
            <a:r>
              <a:rPr lang="en-US"/>
              <a:t>- 'What do you currently do to keep your site secure? Walk me through your process.'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 few honest stories from the group do more than any slide. Let the discussion breathe.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Key talking point: most WordPress hacks are not targeted. Automated scanners probe millions of sites looking for known vulnerable plugin versions. It is a numbers game -- the attacker does not care about your specific site, only that it is running a version they can exploit.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WordPress core security: the WordPress Security Team monitors CVEs and issues dedicated security releases quickly. The core team is good at this. The risk usually lives in the plugins and themes you choose to install.</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Keep to 10 minutes. Move to Part 2 promptly.</a:t>
            </a:r>
            <a:endParaRPr/>
          </a:p>
        </p:txBody>
      </p:sp>
      <p:sp>
        <p:nvSpPr>
          <p:cNvPr id="131" name="Google Shape;131;p5: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0" name="Google Shape;140;p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WordPress 7.0 note: Two changes affect this slide.</a:t>
            </a:r>
            <a:endParaRPr/>
          </a:p>
          <a:p>
            <a:pPr indent="0" lvl="0" marL="0" rtl="0" algn="l">
              <a:spcBef>
                <a:spcPts val="0"/>
              </a:spcBef>
              <a:spcAft>
                <a:spcPts val="0"/>
              </a:spcAft>
              <a:buNone/>
            </a:pPr>
            <a:r>
              <a:rPr lang="en-US"/>
              <a:t>(1) The dashboard now uses a new 'Modern' color scheme by default -- the admin UI may look different from older screenshots or videos participants have seen. Reassure them the steps are the same.</a:t>
            </a:r>
            <a:endParaRPr/>
          </a:p>
          <a:p>
            <a:pPr indent="0" lvl="0" marL="0" rtl="0" algn="l">
              <a:spcBef>
                <a:spcPts val="0"/>
              </a:spcBef>
              <a:spcAft>
                <a:spcPts val="0"/>
              </a:spcAft>
              <a:buNone/>
            </a:pPr>
            <a:r>
              <a:rPr lang="en-US"/>
              <a:t>(2) Administrator and Editor have been removed from the new-user default role selector in Settings &gt; General. This is a security improvement -- WordPress now steers admins toward lower-privilege defaults. Site Health will flag it if either was previously set.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Goal of this slide: reframe security from 'I need to install a plugin' to 'I need to use what I already have.'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Walk through each feature briefly: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Automatic updates: go to Dashboard &gt; Updates and show the current state. Most Playground instances will show WordPress is up to date.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Password indicator: they will see this live in Step 5 of the audit.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User roles: this matters most for sites with multiple contributors. Admin access should be limited to people who actually need it.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Nonces: briefly explain -- WordPress generates a unique token for every form action. This prevents an attacker from tricking a logged-in admin into submitting a malicious form. You do not need to do anything to benefit from this -- it is built in.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Security releases: encourage participants to subscribe to the WordPress News blog (wordpress.org/news) so they hear about security releases quickly.</a:t>
            </a:r>
            <a:endParaRPr/>
          </a:p>
        </p:txBody>
      </p:sp>
      <p:sp>
        <p:nvSpPr>
          <p:cNvPr id="141" name="Google Shape;141;p6: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0" name="Google Shape;150;p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Be honest with participants about the gaps. This builds trust.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Two-factor authentication: this is the one gap we will close today, in Part 3. Everything else on this list is a 'nice to have' for most small sites.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Login rate limiting: most good hosting providers (Kinsta, WP Engine, Pressable, etc.) implement this at the server level. If participants are on shared hosting, they may want to look into a single-purpose plugin like 'Limit Login Attempts Reloaded', but this is not a priority for today.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File integrity monitoring and WAF: relevant for high-traffic sites, eCommerce, and sites that handle sensitive data. For a personal blog or portfolio, the attack surface is small enough that keeping things updated is a much higher-return action.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Redirect to Part 3 after this slide.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If participants ask about Wordfence, Sucuri, or iThemes Security: acknowledge them briefly but redirect. Today we focus on the built-in baseline and one targeted plugin. Large suites add complexity that may outweigh the benefit on a small site.</a:t>
            </a:r>
            <a:endParaRPr/>
          </a:p>
        </p:txBody>
      </p:sp>
      <p:sp>
        <p:nvSpPr>
          <p:cNvPr id="151" name="Google Shape;151;p7: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8" name="Google Shape;158;p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through these steps live. Go slowly -- participants are following along in Playground.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1: Show the dashboard. Playground will typically show a clean install with no pending notices.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2: Dashboard &gt; Updates. Walk through what each section shows. On a real site this is often where you find the most actionable items.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3: Installed Plugins. Ask: 'Do you know what every plugin on your real site does?' An abandoned plugin that was installed for one task years ago is a common vector.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4: All Users. In Playground there is only the admin account, but on real sites former employees, contractors, or client accounts often remain. Ask: 'When did you last audit your user list?'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5: The password strength indicator is a good live demo. Type a weak password like '12345' and show the red 'Very Weak' indicator. Then show what a strong generated password looks like.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6: Settings &gt; General. The https check is visual and quick. The administration email matters because WordPress sends security alerts to this address.</a:t>
            </a:r>
            <a:endParaRPr/>
          </a:p>
        </p:txBody>
      </p:sp>
      <p:sp>
        <p:nvSpPr>
          <p:cNvPr id="159" name="Google Shape;159;p8: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8" name="Google Shape;168;p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Step 7 (overall numbering): Plugins &gt; Add Plugin (NOT 'Add New Plugin' -- it has been renamed).</a:t>
            </a:r>
            <a:endParaRPr/>
          </a:p>
          <a:p>
            <a:pPr indent="0" lvl="0" marL="0" rtl="0" algn="l">
              <a:spcBef>
                <a:spcPts val="0"/>
              </a:spcBef>
              <a:spcAft>
                <a:spcPts val="0"/>
              </a:spcAft>
              <a:buNone/>
            </a:pPr>
            <a:r>
              <a:rPr lang="en-US"/>
              <a:t>Search for 'Two Factor'. The correct plugin is by WordPress Contributors, not any third-party.</a:t>
            </a:r>
            <a:endParaRPr/>
          </a:p>
          <a:p>
            <a:pPr indent="0" lvl="0" marL="0" rtl="0" algn="l">
              <a:spcBef>
                <a:spcPts val="0"/>
              </a:spcBef>
              <a:spcAft>
                <a:spcPts val="0"/>
              </a:spcAft>
              <a:buNone/>
            </a:pPr>
            <a:r>
              <a:rPr lang="en-US"/>
              <a:t>Click Install Now, then Activate.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8: After activation there is no redirect (unlike some plugins). The Two Factor plugin does not have its own settings page -- everything is per-user.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9: Users &gt; Your Profile. The Two-Factor Options section is BELOW the password fields. Participants may need to scroll. The heading is 'Two-Factor Options' with a hyphen.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10: Click the toggle next to Email. Then click Update Profile (the blue button at the bottom of the profile page or in the top toolbar).</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11: On a real site, the Authenticator App method is stronger because it does not depend on email access. If email is compromised, email-based 2FA is bypassed. An authenticator app is separate from email and cannot be phished as easily.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Also mention Recovery Codes: participants should enable these alongside any primary method. These are one-time codes for account recovery if the primary method fails.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Note on 'Dummy Method': the plugin also shows a 'Dummy Method' row. This is a developer testing method -- tell participants to ignore it.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If participants have an authenticator app (Google Authenticator, Authy, 1Password), invite them to enable the Authenticator App method instead of Email. The plugin shows a QR code to scan and requires a 6-digit code to confirm. Also enable Recovery Codes as a recovery option.</a:t>
            </a:r>
            <a:endParaRPr/>
          </a:p>
        </p:txBody>
      </p:sp>
      <p:sp>
        <p:nvSpPr>
          <p:cNvPr id="169" name="Google Shape;169;p9: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4"/>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5"/>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6"/>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8"/>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8"/>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9"/>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9"/>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0"/>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20"/>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20"/>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20"/>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2"/>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2"/>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2"/>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3"/>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3"/>
          <p:cNvSpPr/>
          <p:nvPr>
            <p:ph idx="2" type="pic"/>
          </p:nvPr>
        </p:nvSpPr>
        <p:spPr>
          <a:xfrm>
            <a:off x="1792288" y="612775"/>
            <a:ext cx="5486400" cy="4114800"/>
          </a:xfrm>
          <a:prstGeom prst="rect">
            <a:avLst/>
          </a:prstGeom>
          <a:noFill/>
          <a:ln>
            <a:noFill/>
          </a:ln>
        </p:spPr>
      </p:sp>
      <p:sp>
        <p:nvSpPr>
          <p:cNvPr id="64" name="Google Shape;64;p23"/>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learn.wordpress.org/lesson/two-factor-authentication/" TargetMode="External"/><Relationship Id="rId4" Type="http://schemas.openxmlformats.org/officeDocument/2006/relationships/hyperlink" Target="https://wordpress.org/about/security/" TargetMode="External"/><Relationship Id="rId5" Type="http://schemas.openxmlformats.org/officeDocument/2006/relationships/hyperlink" Target="https://developer.wordpress.org/apis/security/" TargetMode="External"/><Relationship Id="rId6" Type="http://schemas.openxmlformats.org/officeDocument/2006/relationships/hyperlink" Target="https://wordpress.org/plugins/two-factor/" TargetMode="External"/><Relationship Id="rId7"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playground.wordpress.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E1E1E"/>
        </a:solidFill>
      </p:bgPr>
    </p:bg>
    <p:spTree>
      <p:nvGrpSpPr>
        <p:cNvPr id="84" name="Shape 84"/>
        <p:cNvGrpSpPr/>
        <p:nvPr/>
      </p:nvGrpSpPr>
      <p:grpSpPr>
        <a:xfrm>
          <a:off x="0" y="0"/>
          <a:ext cx="0" cy="0"/>
          <a:chOff x="0" y="0"/>
          <a:chExt cx="0" cy="0"/>
        </a:xfrm>
      </p:grpSpPr>
      <p:sp>
        <p:nvSpPr>
          <p:cNvPr id="85" name="Google Shape;85;p1"/>
          <p:cNvSpPr/>
          <p:nvPr/>
        </p:nvSpPr>
        <p:spPr>
          <a:xfrm>
            <a:off x="0" y="0"/>
            <a:ext cx="292608" cy="6858000"/>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86" name="Google Shape;86;p1"/>
          <p:cNvSpPr txBox="1"/>
          <p:nvPr/>
        </p:nvSpPr>
        <p:spPr>
          <a:xfrm>
            <a:off x="658368" y="594360"/>
            <a:ext cx="9144000" cy="29260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00" u="none" cap="none" strike="noStrike">
                <a:solidFill>
                  <a:srgbClr val="FFFFFF"/>
                </a:solidFill>
                <a:latin typeface="Arial"/>
                <a:ea typeface="Arial"/>
                <a:cs typeface="Arial"/>
                <a:sym typeface="Arial"/>
              </a:rPr>
              <a:t>WordPress Meetup Activity</a:t>
            </a:r>
            <a:endParaRPr/>
          </a:p>
        </p:txBody>
      </p:sp>
      <p:sp>
        <p:nvSpPr>
          <p:cNvPr id="87" name="Google Shape;87;p1"/>
          <p:cNvSpPr txBox="1"/>
          <p:nvPr/>
        </p:nvSpPr>
        <p:spPr>
          <a:xfrm>
            <a:off x="658368" y="1371600"/>
            <a:ext cx="8686800" cy="22860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5200" u="none" cap="none" strike="noStrike">
                <a:solidFill>
                  <a:srgbClr val="FFFFFF"/>
                </a:solidFill>
                <a:latin typeface="Arial"/>
                <a:ea typeface="Arial"/>
                <a:cs typeface="Arial"/>
                <a:sym typeface="Arial"/>
              </a:rPr>
              <a:t>WordPress Security Essentials</a:t>
            </a:r>
            <a:endParaRPr/>
          </a:p>
        </p:txBody>
      </p:sp>
      <p:sp>
        <p:nvSpPr>
          <p:cNvPr id="88" name="Google Shape;88;p1"/>
          <p:cNvSpPr txBox="1"/>
          <p:nvPr/>
        </p:nvSpPr>
        <p:spPr>
          <a:xfrm>
            <a:off x="658368" y="4160520"/>
            <a:ext cx="96012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FFFFFF"/>
                </a:solidFill>
                <a:latin typeface="Arial"/>
                <a:ea typeface="Arial"/>
                <a:cs typeface="Arial"/>
                <a:sym typeface="Arial"/>
              </a:rPr>
              <a:t>60 minutes  ·  Beginner  ·  WordPress Playground</a:t>
            </a:r>
            <a:endParaRPr/>
          </a:p>
        </p:txBody>
      </p:sp>
      <p:sp>
        <p:nvSpPr>
          <p:cNvPr id="89" name="Google Shape;89;p1"/>
          <p:cNvSpPr txBox="1"/>
          <p:nvPr/>
        </p:nvSpPr>
        <p:spPr>
          <a:xfrm>
            <a:off x="8961120" y="6309360"/>
            <a:ext cx="2743200" cy="36576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0" i="0" lang="en-US" sz="1400" u="none" cap="none" strike="noStrike">
                <a:solidFill>
                  <a:srgbClr val="FFFFFF"/>
                </a:solidFill>
                <a:latin typeface="Arial"/>
                <a:ea typeface="Arial"/>
                <a:cs typeface="Arial"/>
                <a:sym typeface="Arial"/>
              </a:rPr>
              <a:t>playground.wordpress.net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10"/>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0" name="Google Shape;180;p10"/>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4  ·  10 minutes</a:t>
            </a:r>
            <a:endParaRPr/>
          </a:p>
        </p:txBody>
      </p:sp>
      <p:sp>
        <p:nvSpPr>
          <p:cNvPr id="181" name="Google Shape;181;p10"/>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2" name="Google Shape;182;p10"/>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Closing Common Security Gaps</a:t>
            </a:r>
            <a:endParaRPr/>
          </a:p>
        </p:txBody>
      </p:sp>
      <p:sp>
        <p:nvSpPr>
          <p:cNvPr id="183" name="Google Shape;183;p10"/>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Outdated plugins and themes</a:t>
            </a:r>
            <a:r>
              <a:rPr b="0" i="0" lang="en-US" sz="1600" u="none" cap="none" strike="noStrike">
                <a:solidFill>
                  <a:srgbClr val="1E1E1E"/>
                </a:solidFill>
                <a:latin typeface="Arial"/>
                <a:ea typeface="Arial"/>
                <a:cs typeface="Arial"/>
                <a:sym typeface="Arial"/>
              </a:rPr>
              <a:t> — #1 attack vector. Automated scanners look for known CVEs. Update first, everything else second.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The "admin" username</a:t>
            </a:r>
            <a:r>
              <a:rPr b="0" i="0" lang="en-US" sz="1600" u="none" cap="none" strike="noStrike">
                <a:solidFill>
                  <a:srgbClr val="1E1E1E"/>
                </a:solidFill>
                <a:latin typeface="Arial"/>
                <a:ea typeface="Arial"/>
                <a:cs typeface="Arial"/>
                <a:sym typeface="Arial"/>
              </a:rPr>
              <a:t> — Older sites may still use it. Fix: create a new Admin account, log in, delete the old "admin".</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No HTTPS</a:t>
            </a:r>
            <a:r>
              <a:rPr b="0" i="0" lang="en-US" sz="1600" u="none" cap="none" strike="noStrike">
                <a:solidFill>
                  <a:srgbClr val="1E1E1E"/>
                </a:solidFill>
                <a:latin typeface="Arial"/>
                <a:ea typeface="Arial"/>
                <a:cs typeface="Arial"/>
                <a:sym typeface="Arial"/>
              </a:rPr>
              <a:t> — Login credentials transmitted in plain text. Most hosts include free SSL. Check your address bar.</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No backups (or untested backups)</a:t>
            </a:r>
            <a:r>
              <a:rPr b="0" i="0" lang="en-US" sz="1600" u="none" cap="none" strike="noStrike">
                <a:solidFill>
                  <a:srgbClr val="1E1E1E"/>
                </a:solidFill>
                <a:latin typeface="Arial"/>
                <a:ea typeface="Arial"/>
                <a:cs typeface="Arial"/>
                <a:sym typeface="Arial"/>
              </a:rPr>
              <a:t> — Not a security tool, but the fastest recovery path. Know where they are and when they last ran.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1"/>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0" name="Google Shape;190;p11"/>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5  ·  5 minutes</a:t>
            </a:r>
            <a:endParaRPr/>
          </a:p>
        </p:txBody>
      </p:sp>
      <p:sp>
        <p:nvSpPr>
          <p:cNvPr id="191" name="Google Shape;191;p11"/>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2" name="Google Shape;192;p11"/>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Building a Security Routine</a:t>
            </a:r>
            <a:endParaRPr/>
          </a:p>
        </p:txBody>
      </p:sp>
      <p:sp>
        <p:nvSpPr>
          <p:cNvPr id="193" name="Google Shape;193;p11"/>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Dashboard &gt; Updates</a:t>
            </a:r>
            <a:r>
              <a:rPr b="0" i="0" lang="en-US" sz="1600" u="none" cap="none" strike="noStrike">
                <a:solidFill>
                  <a:srgbClr val="1E1E1E"/>
                </a:solidFill>
                <a:latin typeface="Arial"/>
                <a:ea typeface="Arial"/>
                <a:cs typeface="Arial"/>
                <a:sym typeface="Arial"/>
              </a:rPr>
              <a:t> — Apply all available WordPress, plugin, and theme updates.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Users &gt; All Users</a:t>
            </a:r>
            <a:r>
              <a:rPr b="0" i="0" lang="en-US" sz="1600" u="none" cap="none" strike="noStrike">
                <a:solidFill>
                  <a:srgbClr val="1E1E1E"/>
                </a:solidFill>
                <a:latin typeface="Arial"/>
                <a:ea typeface="Arial"/>
                <a:cs typeface="Arial"/>
                <a:sym typeface="Arial"/>
              </a:rPr>
              <a:t> — Remove any account(s) you do not recognize.</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Plugins &gt; Installed Plugins</a:t>
            </a:r>
            <a:r>
              <a:rPr b="0" i="0" lang="en-US" sz="1600" u="none" cap="none" strike="noStrike">
                <a:solidFill>
                  <a:srgbClr val="1E1E1E"/>
                </a:solidFill>
                <a:latin typeface="Arial"/>
                <a:ea typeface="Arial"/>
                <a:cs typeface="Arial"/>
                <a:sym typeface="Arial"/>
              </a:rPr>
              <a:t> — Delete any plugin you are not actively using. Deactivated-but-installed plugins can still be exploited.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Check your backups</a:t>
            </a:r>
            <a:r>
              <a:rPr b="0" i="0" lang="en-US" sz="1600" u="none" cap="none" strike="noStrike">
                <a:solidFill>
                  <a:srgbClr val="1E1E1E"/>
                </a:solidFill>
                <a:latin typeface="Arial"/>
                <a:ea typeface="Arial"/>
                <a:cs typeface="Arial"/>
                <a:sym typeface="Arial"/>
              </a:rPr>
              <a:t> — Log into your hosting control panel. Verify backups ran recently.</a:t>
            </a:r>
            <a:endParaRPr/>
          </a:p>
        </p:txBody>
      </p:sp>
      <p:sp>
        <p:nvSpPr>
          <p:cNvPr id="194" name="Google Shape;194;p11"/>
          <p:cNvSpPr/>
          <p:nvPr/>
        </p:nvSpPr>
        <p:spPr>
          <a:xfrm>
            <a:off x="502920" y="4096512"/>
            <a:ext cx="11186160" cy="685800"/>
          </a:xfrm>
          <a:prstGeom prst="rect">
            <a:avLst/>
          </a:prstGeom>
          <a:solidFill>
            <a:srgbClr val="FFF8E1"/>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5" name="Google Shape;195;p11"/>
          <p:cNvSpPr/>
          <p:nvPr/>
        </p:nvSpPr>
        <p:spPr>
          <a:xfrm>
            <a:off x="502920" y="4096512"/>
            <a:ext cx="59436" cy="685800"/>
          </a:xfrm>
          <a:prstGeom prst="rect">
            <a:avLst/>
          </a:prstGeom>
          <a:solidFill>
            <a:srgbClr val="96700A"/>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6" name="Google Shape;196;p11"/>
          <p:cNvSpPr txBox="1"/>
          <p:nvPr/>
        </p:nvSpPr>
        <p:spPr>
          <a:xfrm>
            <a:off x="640080" y="4096512"/>
            <a:ext cx="11049000" cy="685800"/>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96700A"/>
                </a:solidFill>
                <a:latin typeface="Arial"/>
                <a:ea typeface="Arial"/>
                <a:cs typeface="Arial"/>
                <a:sym typeface="Arial"/>
              </a:rPr>
              <a:t>Note:  </a:t>
            </a:r>
            <a:r>
              <a:rPr b="0" i="0" lang="en-US" sz="1500" u="none" cap="none" strike="noStrike">
                <a:solidFill>
                  <a:srgbClr val="1E1E1E"/>
                </a:solidFill>
                <a:latin typeface="Arial"/>
                <a:ea typeface="Arial"/>
                <a:cs typeface="Arial"/>
                <a:sym typeface="Arial"/>
              </a:rPr>
              <a:t>Before installing any plugin: Last updated within 2 years? Over 1,000 active installs? Tested with your WordPress version? Does one thing rather than bundling features you do not need?</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1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3" name="Google Shape;203;p1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Debrief — 5 Minutes</a:t>
            </a:r>
            <a:endParaRPr/>
          </a:p>
        </p:txBody>
      </p:sp>
      <p:sp>
        <p:nvSpPr>
          <p:cNvPr id="204" name="Google Shape;204;p12"/>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5" name="Google Shape;205;p12"/>
          <p:cNvSpPr txBox="1"/>
          <p:nvPr/>
        </p:nvSpPr>
        <p:spPr>
          <a:xfrm>
            <a:off x="621792" y="8686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1</a:t>
            </a:r>
            <a:endParaRPr/>
          </a:p>
        </p:txBody>
      </p:sp>
      <p:sp>
        <p:nvSpPr>
          <p:cNvPr id="206" name="Google Shape;206;p12"/>
          <p:cNvSpPr txBox="1"/>
          <p:nvPr/>
        </p:nvSpPr>
        <p:spPr>
          <a:xfrm>
            <a:off x="1051560" y="8686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You just ran the same audit a professional would run on your site. What surprised you most?</a:t>
            </a:r>
            <a:endParaRPr/>
          </a:p>
        </p:txBody>
      </p:sp>
      <p:sp>
        <p:nvSpPr>
          <p:cNvPr id="207" name="Google Shape;207;p12"/>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8" name="Google Shape;208;p12"/>
          <p:cNvSpPr txBox="1"/>
          <p:nvPr/>
        </p:nvSpPr>
        <p:spPr>
          <a:xfrm>
            <a:off x="621792" y="15544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2</a:t>
            </a:r>
            <a:endParaRPr/>
          </a:p>
        </p:txBody>
      </p:sp>
      <p:sp>
        <p:nvSpPr>
          <p:cNvPr id="209" name="Google Shape;209;p12"/>
          <p:cNvSpPr txBox="1"/>
          <p:nvPr/>
        </p:nvSpPr>
        <p:spPr>
          <a:xfrm>
            <a:off x="1051560" y="15544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Looking at what you reviewed today, what is the first thing you will fix or check on your own site?</a:t>
            </a:r>
            <a:endParaRPr/>
          </a:p>
        </p:txBody>
      </p:sp>
      <p:sp>
        <p:nvSpPr>
          <p:cNvPr id="210" name="Google Shape;210;p12"/>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1" name="Google Shape;211;p12"/>
          <p:cNvSpPr txBox="1"/>
          <p:nvPr/>
        </p:nvSpPr>
        <p:spPr>
          <a:xfrm>
            <a:off x="621792" y="22402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3</a:t>
            </a:r>
            <a:endParaRPr/>
          </a:p>
        </p:txBody>
      </p:sp>
      <p:sp>
        <p:nvSpPr>
          <p:cNvPr id="212" name="Google Shape;212;p12"/>
          <p:cNvSpPr txBox="1"/>
          <p:nvPr/>
        </p:nvSpPr>
        <p:spPr>
          <a:xfrm>
            <a:off x="1051560" y="22402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When will you do it? What would it take to set a monthly reminder?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19" name="Google Shape;219;p1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Sources and Further Reading</a:t>
            </a:r>
            <a:endParaRPr/>
          </a:p>
        </p:txBody>
      </p:sp>
      <p:graphicFrame>
        <p:nvGraphicFramePr>
          <p:cNvPr id="220" name="Google Shape;220;p13"/>
          <p:cNvGraphicFramePr/>
          <p:nvPr/>
        </p:nvGraphicFramePr>
        <p:xfrm>
          <a:off x="457200" y="868680"/>
          <a:ext cx="3000000" cy="3000000"/>
        </p:xfrm>
        <a:graphic>
          <a:graphicData uri="http://schemas.openxmlformats.org/drawingml/2006/table">
            <a:tbl>
              <a:tblPr bandRow="1" firstRow="1">
                <a:noFill/>
                <a:tableStyleId>{21993695-CFE0-41CC-8896-84A33FEA8AF3}</a:tableStyleId>
              </a:tblPr>
              <a:tblGrid>
                <a:gridCol w="6217925"/>
                <a:gridCol w="4114800"/>
              </a:tblGrid>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Two-Factor Authentication for WordPress — Learn WordPress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3">
                            <a:extLst>
                              <a:ext uri="{A12FA001-AC4F-418D-AE19-62706E023703}">
                                <ahyp:hlinkClr val="tx"/>
                              </a:ext>
                            </a:extLst>
                          </a:hlinkClick>
                        </a:rPr>
                        <a:t>https://learn.wordpress.org/lesson/two-factor-authentication/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WordPress Security Whitepaper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4">
                            <a:extLst>
                              <a:ext uri="{A12FA001-AC4F-418D-AE19-62706E023703}">
                                <ahyp:hlinkClr val="tx"/>
                              </a:ext>
                            </a:extLst>
                          </a:hlinkClick>
                        </a:rPr>
                        <a:t>https://wordpress.org/about/security/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Hardening WordPress — WordPress Developer Resources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5">
                            <a:extLst>
                              <a:ext uri="{A12FA001-AC4F-418D-AE19-62706E023703}">
                                <ahyp:hlinkClr val="tx"/>
                              </a:ext>
                            </a:extLst>
                          </a:hlinkClick>
                        </a:rPr>
                        <a:t>https://developer.wordpress.org/apis/security/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66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Two Factor plugin (free, by WordPress Contributors)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6">
                            <a:extLst>
                              <a:ext uri="{A12FA001-AC4F-418D-AE19-62706E023703}">
                                <ahyp:hlinkClr val="tx"/>
                              </a:ext>
                            </a:extLst>
                          </a:hlinkClick>
                        </a:rPr>
                        <a:t>https://wordpress.org/plugins/two-factor/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221" name="Google Shape;221;p13"/>
          <p:cNvSpPr txBox="1"/>
          <p:nvPr/>
        </p:nvSpPr>
        <p:spPr>
          <a:xfrm>
            <a:off x="2523175" y="4967938"/>
            <a:ext cx="5578500" cy="73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Calibri"/>
                <a:ea typeface="Calibri"/>
                <a:cs typeface="Calibri"/>
                <a:sym typeface="Calibri"/>
              </a:rPr>
              <a:t>Scan this QR code to provide feedback on this activity</a:t>
            </a:r>
            <a:endParaRPr sz="3200">
              <a:solidFill>
                <a:schemeClr val="dk1"/>
              </a:solidFill>
              <a:latin typeface="Calibri"/>
              <a:ea typeface="Calibri"/>
              <a:cs typeface="Calibri"/>
              <a:sym typeface="Calibri"/>
            </a:endParaRPr>
          </a:p>
        </p:txBody>
      </p:sp>
      <p:pic>
        <p:nvPicPr>
          <p:cNvPr id="222" name="Google Shape;222;p13" title="Activity Library Feedback Form QR Code.png"/>
          <p:cNvPicPr preferRelativeResize="0"/>
          <p:nvPr/>
        </p:nvPicPr>
        <p:blipFill>
          <a:blip r:embed="rId7">
            <a:alphaModFix/>
          </a:blip>
          <a:stretch>
            <a:fillRect/>
          </a:stretch>
        </p:blipFill>
        <p:spPr>
          <a:xfrm>
            <a:off x="457200" y="4499727"/>
            <a:ext cx="1863200" cy="1863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6" name="Google Shape;96;p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By the end of this activity, you will be able to:</a:t>
            </a:r>
            <a:endParaRPr/>
          </a:p>
        </p:txBody>
      </p:sp>
      <p:sp>
        <p:nvSpPr>
          <p:cNvPr id="97" name="Google Shape;97;p2"/>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Identify the security features WordPress provides out of the box</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Perform a basic security audit using the WordPress dashboard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Configure two-factor authentication using the Two Factor plugin</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Evaluate whether additional security plugins are needed for a given site</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Build a monthly security routine you can repeat in under 15 minutes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4" name="Google Shape;104;p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You Need</a:t>
            </a:r>
            <a:endParaRPr/>
          </a:p>
        </p:txBody>
      </p:sp>
      <p:sp>
        <p:nvSpPr>
          <p:cNvPr id="105" name="Google Shape;105;p3"/>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0" i="0" lang="en-US" sz="1600" u="sng" cap="none" strike="noStrike">
                <a:solidFill>
                  <a:srgbClr val="3858E9"/>
                </a:solidFill>
                <a:latin typeface="Arial"/>
                <a:ea typeface="Arial"/>
                <a:cs typeface="Arial"/>
                <a:sym typeface="Arial"/>
                <a:hlinkClick r:id="rId3">
                  <a:extLst>
                    <a:ext uri="{A12FA001-AC4F-418D-AE19-62706E023703}">
                      <ahyp:hlinkClr val="tx"/>
                    </a:ext>
                  </a:extLst>
                </a:hlinkClick>
              </a:rPr>
              <a:t>playground.wordpress.net</a:t>
            </a:r>
            <a:r>
              <a:rPr b="0" i="0" lang="en-US" sz="1600" u="none" cap="none" strike="noStrike">
                <a:solidFill>
                  <a:srgbClr val="1E1E1E"/>
                </a:solidFill>
                <a:latin typeface="Arial"/>
                <a:ea typeface="Arial"/>
                <a:cs typeface="Arial"/>
                <a:sym typeface="Arial"/>
              </a:rPr>
              <a:t> — open this now and let it load (about 20-30 seconds)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 modern browser with the latest update installed (Chrome or Firefox recommended)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No WordPress account needed — Playground starts automatically</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No prior security experience needed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Optional: an authenticator app on your phone (</a:t>
            </a:r>
            <a:r>
              <a:rPr b="1" i="0" lang="en-US" sz="1600" u="none" cap="none" strike="noStrike">
                <a:solidFill>
                  <a:srgbClr val="1E1E1E"/>
                </a:solidFill>
                <a:latin typeface="Arial"/>
                <a:ea typeface="Arial"/>
                <a:cs typeface="Arial"/>
                <a:sym typeface="Arial"/>
              </a:rPr>
              <a:t>Google Authenticator</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Authy</a:t>
            </a:r>
            <a:r>
              <a:rPr b="0" i="0" lang="en-US" sz="1600" u="none" cap="none" strike="noStrike">
                <a:solidFill>
                  <a:srgbClr val="1E1E1E"/>
                </a:solidFill>
                <a:latin typeface="Arial"/>
                <a:ea typeface="Arial"/>
                <a:cs typeface="Arial"/>
                <a:sym typeface="Arial"/>
              </a:rPr>
              <a:t>, or </a:t>
            </a:r>
            <a:r>
              <a:rPr b="1" i="0" lang="en-US" sz="1600" u="none" cap="none" strike="noStrike">
                <a:solidFill>
                  <a:srgbClr val="1E1E1E"/>
                </a:solidFill>
                <a:latin typeface="Arial"/>
                <a:ea typeface="Arial"/>
                <a:cs typeface="Arial"/>
                <a:sym typeface="Arial"/>
              </a:rPr>
              <a:t>1Password</a:t>
            </a:r>
            <a:r>
              <a:rPr b="0" i="0" lang="en-US" sz="1600" u="none" cap="none" strike="noStrike">
                <a:solidFill>
                  <a:srgbClr val="1E1E1E"/>
                </a:solidFill>
                <a:latin typeface="Arial"/>
                <a:ea typeface="Arial"/>
                <a:cs typeface="Arial"/>
                <a:sym typeface="Arial"/>
              </a:rPr>
              <a:t>) for the 2FA demonstration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4"/>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2" name="Google Shape;112;p4"/>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Activity Overview</a:t>
            </a:r>
            <a:endParaRPr/>
          </a:p>
        </p:txBody>
      </p:sp>
      <p:sp>
        <p:nvSpPr>
          <p:cNvPr id="113" name="Google Shape;113;p4"/>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4" name="Google Shape;114;p4"/>
          <p:cNvSpPr txBox="1"/>
          <p:nvPr/>
        </p:nvSpPr>
        <p:spPr>
          <a:xfrm>
            <a:off x="640080" y="8686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1 — Introduction and Discussion</a:t>
            </a:r>
            <a:endParaRPr/>
          </a:p>
        </p:txBody>
      </p:sp>
      <p:sp>
        <p:nvSpPr>
          <p:cNvPr id="115" name="Google Shape;115;p4"/>
          <p:cNvSpPr txBox="1"/>
          <p:nvPr/>
        </p:nvSpPr>
        <p:spPr>
          <a:xfrm>
            <a:off x="10866120" y="8686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10 min</a:t>
            </a:r>
            <a:endParaRPr/>
          </a:p>
        </p:txBody>
      </p:sp>
      <p:sp>
        <p:nvSpPr>
          <p:cNvPr id="116" name="Google Shape;116;p4"/>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7" name="Google Shape;117;p4"/>
          <p:cNvSpPr txBox="1"/>
          <p:nvPr/>
        </p:nvSpPr>
        <p:spPr>
          <a:xfrm>
            <a:off x="640080" y="15544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2 — What WordPress Provides Out of the Box</a:t>
            </a:r>
            <a:endParaRPr/>
          </a:p>
        </p:txBody>
      </p:sp>
      <p:sp>
        <p:nvSpPr>
          <p:cNvPr id="118" name="Google Shape;118;p4"/>
          <p:cNvSpPr txBox="1"/>
          <p:nvPr/>
        </p:nvSpPr>
        <p:spPr>
          <a:xfrm>
            <a:off x="10866120" y="15544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10 min</a:t>
            </a:r>
            <a:endParaRPr/>
          </a:p>
        </p:txBody>
      </p:sp>
      <p:sp>
        <p:nvSpPr>
          <p:cNvPr id="119" name="Google Shape;119;p4"/>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0" name="Google Shape;120;p4"/>
          <p:cNvSpPr txBox="1"/>
          <p:nvPr/>
        </p:nvSpPr>
        <p:spPr>
          <a:xfrm>
            <a:off x="640080" y="22402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3 — Hands-On Security Audit in Playground</a:t>
            </a:r>
            <a:endParaRPr/>
          </a:p>
        </p:txBody>
      </p:sp>
      <p:sp>
        <p:nvSpPr>
          <p:cNvPr id="121" name="Google Shape;121;p4"/>
          <p:cNvSpPr txBox="1"/>
          <p:nvPr/>
        </p:nvSpPr>
        <p:spPr>
          <a:xfrm>
            <a:off x="10866120" y="22402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25 min</a:t>
            </a:r>
            <a:endParaRPr/>
          </a:p>
        </p:txBody>
      </p:sp>
      <p:sp>
        <p:nvSpPr>
          <p:cNvPr id="122" name="Google Shape;122;p4"/>
          <p:cNvSpPr/>
          <p:nvPr/>
        </p:nvSpPr>
        <p:spPr>
          <a:xfrm>
            <a:off x="457200" y="29260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3" name="Google Shape;123;p4"/>
          <p:cNvSpPr txBox="1"/>
          <p:nvPr/>
        </p:nvSpPr>
        <p:spPr>
          <a:xfrm>
            <a:off x="640080" y="29260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4 — Closing Common Security Gaps</a:t>
            </a:r>
            <a:endParaRPr/>
          </a:p>
        </p:txBody>
      </p:sp>
      <p:sp>
        <p:nvSpPr>
          <p:cNvPr id="124" name="Google Shape;124;p4"/>
          <p:cNvSpPr txBox="1"/>
          <p:nvPr/>
        </p:nvSpPr>
        <p:spPr>
          <a:xfrm>
            <a:off x="10866120" y="29260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10 min</a:t>
            </a:r>
            <a:endParaRPr/>
          </a:p>
        </p:txBody>
      </p:sp>
      <p:sp>
        <p:nvSpPr>
          <p:cNvPr id="125" name="Google Shape;125;p4"/>
          <p:cNvSpPr/>
          <p:nvPr/>
        </p:nvSpPr>
        <p:spPr>
          <a:xfrm>
            <a:off x="457200" y="36118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6" name="Google Shape;126;p4"/>
          <p:cNvSpPr txBox="1"/>
          <p:nvPr/>
        </p:nvSpPr>
        <p:spPr>
          <a:xfrm>
            <a:off x="640080" y="3611880"/>
            <a:ext cx="1027176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600" u="none" cap="none" strike="noStrike">
                <a:solidFill>
                  <a:srgbClr val="1E1E1E"/>
                </a:solidFill>
                <a:latin typeface="Arial"/>
                <a:ea typeface="Arial"/>
                <a:cs typeface="Arial"/>
                <a:sym typeface="Arial"/>
              </a:rPr>
              <a:t>Part 5 — Building a Security Routine</a:t>
            </a:r>
            <a:endParaRPr/>
          </a:p>
        </p:txBody>
      </p:sp>
      <p:sp>
        <p:nvSpPr>
          <p:cNvPr id="127" name="Google Shape;127;p4"/>
          <p:cNvSpPr txBox="1"/>
          <p:nvPr/>
        </p:nvSpPr>
        <p:spPr>
          <a:xfrm>
            <a:off x="10866120" y="3611880"/>
            <a:ext cx="822960" cy="621792"/>
          </a:xfrm>
          <a:prstGeom prst="rect">
            <a:avLst/>
          </a:prstGeom>
          <a:noFill/>
          <a:ln>
            <a:noFill/>
          </a:ln>
        </p:spPr>
        <p:txBody>
          <a:bodyPr anchorCtr="0" anchor="ctr" bIns="0" lIns="0" spcFirstLastPara="1" rIns="0" wrap="square" tIns="0">
            <a:spAutoFit/>
          </a:bodyPr>
          <a:lstStyle/>
          <a:p>
            <a:pPr indent="0" lvl="0" marL="0" marR="0" rtl="0" algn="r">
              <a:lnSpc>
                <a:spcPct val="120000"/>
              </a:lnSpc>
              <a:spcBef>
                <a:spcPts val="0"/>
              </a:spcBef>
              <a:spcAft>
                <a:spcPts val="0"/>
              </a:spcAft>
              <a:buNone/>
            </a:pPr>
            <a:r>
              <a:rPr b="1" i="0" lang="en-US" sz="1600" u="none" cap="none" strike="noStrike">
                <a:solidFill>
                  <a:srgbClr val="3858E9"/>
                </a:solidFill>
                <a:latin typeface="Arial"/>
                <a:ea typeface="Arial"/>
                <a:cs typeface="Arial"/>
                <a:sym typeface="Arial"/>
              </a:rPr>
              <a:t> 5 min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5"/>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4" name="Google Shape;134;p5"/>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1  ·  10 minutes</a:t>
            </a:r>
            <a:endParaRPr/>
          </a:p>
        </p:txBody>
      </p:sp>
      <p:sp>
        <p:nvSpPr>
          <p:cNvPr id="135" name="Google Shape;135;p5"/>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6" name="Google Shape;136;p5"/>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How WordPress Sites Get Hacked</a:t>
            </a:r>
            <a:endParaRPr/>
          </a:p>
        </p:txBody>
      </p:sp>
      <p:graphicFrame>
        <p:nvGraphicFramePr>
          <p:cNvPr id="137" name="Google Shape;137;p5"/>
          <p:cNvGraphicFramePr/>
          <p:nvPr/>
        </p:nvGraphicFramePr>
        <p:xfrm>
          <a:off x="457200" y="1170432"/>
          <a:ext cx="3000000" cy="3000000"/>
        </p:xfrm>
        <a:graphic>
          <a:graphicData uri="http://schemas.openxmlformats.org/drawingml/2006/table">
            <a:tbl>
              <a:tblPr bandRow="1" firstRow="1">
                <a:noFill/>
                <a:tableStyleId>{21993695-CFE0-41CC-8896-84A33FEA8AF3}</a:tableStyleId>
              </a:tblPr>
              <a:tblGrid>
                <a:gridCol w="5623550"/>
                <a:gridCol w="5166350"/>
              </a:tblGrid>
              <a:tr h="594350">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Most Common Attack Vectors</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Key Principles</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Outdated plugins with known CVEs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Security is a spectrum, not a checkbox</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Weak or reused passwords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The goal: not be the easiest target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Abandoned plugins left installed</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WordPress core is actively maintained</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Admin username: "admin"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The risk lives in plugins and themes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94350">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No HTTPS (credentials in plain text)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The fewer plugins, the better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6"/>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4" name="Google Shape;144;p6"/>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2  ·  10 minutes</a:t>
            </a:r>
            <a:endParaRPr/>
          </a:p>
        </p:txBody>
      </p:sp>
      <p:sp>
        <p:nvSpPr>
          <p:cNvPr id="145" name="Google Shape;145;p6"/>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6" name="Google Shape;146;p6"/>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What WordPress Provides Out of the Box</a:t>
            </a:r>
            <a:endParaRPr/>
          </a:p>
        </p:txBody>
      </p:sp>
      <p:graphicFrame>
        <p:nvGraphicFramePr>
          <p:cNvPr id="147" name="Google Shape;147;p6"/>
          <p:cNvGraphicFramePr/>
          <p:nvPr/>
        </p:nvGraphicFramePr>
        <p:xfrm>
          <a:off x="457200" y="1170432"/>
          <a:ext cx="3000000" cy="3000000"/>
        </p:xfrm>
        <a:graphic>
          <a:graphicData uri="http://schemas.openxmlformats.org/drawingml/2006/table">
            <a:tbl>
              <a:tblPr bandRow="1" firstRow="1">
                <a:noFill/>
                <a:tableStyleId>{21993695-CFE0-41CC-8896-84A33FEA8AF3}</a:tableStyleId>
              </a:tblPr>
              <a:tblGrid>
                <a:gridCol w="2926075"/>
                <a:gridCol w="7863850"/>
              </a:tblGrid>
              <a:tr h="594350">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Feature</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What It Does</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Automatic background updates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Core minor releases, plugins, and themes can auto-update. Dashboard &gt; Updates shows status.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Password strength indicator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Grades passwords in real time. WordPress will not save a password it considers too weak.</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User role system</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Five built-in roles: Administrator, Editor, Author, Contributor, Subscriber. Limit admin access.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Nonces and permission checks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Core uses one-time tokens to protect against cross-site request forgery. Good plugins follow this.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Regular security releases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The Security Team issues patches quickly. Release notes include CVE identifiers for everything patched.</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7"/>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4" name="Google Shape;154;p7"/>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Is Not Included by Default</a:t>
            </a:r>
            <a:endParaRPr/>
          </a:p>
        </p:txBody>
      </p:sp>
      <p:graphicFrame>
        <p:nvGraphicFramePr>
          <p:cNvPr id="155" name="Google Shape;155;p7"/>
          <p:cNvGraphicFramePr/>
          <p:nvPr/>
        </p:nvGraphicFramePr>
        <p:xfrm>
          <a:off x="457200" y="868680"/>
          <a:ext cx="3000000" cy="3000000"/>
        </p:xfrm>
        <a:graphic>
          <a:graphicData uri="http://schemas.openxmlformats.org/drawingml/2006/table">
            <a:tbl>
              <a:tblPr bandRow="1" firstRow="1">
                <a:noFill/>
                <a:tableStyleId>{21993695-CFE0-41CC-8896-84A33FEA8AF3}</a:tableStyleId>
              </a:tblPr>
              <a:tblGrid>
                <a:gridCol w="2926075"/>
                <a:gridCol w="7863850"/>
              </a:tblGrid>
              <a:tr h="640075">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Gap</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Notes</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r>
              <a:tr h="640075">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Two-factor authentication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We will add this in Part 3 using the Two Factor plugin.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640075">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Login attempt rate limiting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Some hosting environments add this at the server level. WordPress core does not.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40075">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File integrity monitoring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Detects unauthorized changes to core files. Only relevant if you suspect a compromise.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640075">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Web application firewall</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500" u="none" cap="none" strike="noStrike">
                          <a:solidFill>
                            <a:srgbClr val="1E1E1E"/>
                          </a:solidFill>
                          <a:latin typeface="Arial"/>
                          <a:ea typeface="Arial"/>
                          <a:cs typeface="Arial"/>
                          <a:sym typeface="Arial"/>
                        </a:rPr>
                        <a:t>Blocks malicious requests before they reach WordPress. Hosting-level is usually better.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8"/>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2" name="Google Shape;162;p8"/>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3  ·  25 minutes</a:t>
            </a:r>
            <a:endParaRPr/>
          </a:p>
        </p:txBody>
      </p:sp>
      <p:sp>
        <p:nvSpPr>
          <p:cNvPr id="163" name="Google Shape;163;p8"/>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4" name="Google Shape;164;p8"/>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Hands-On Security Audit in Playground</a:t>
            </a:r>
            <a:endParaRPr/>
          </a:p>
        </p:txBody>
      </p:sp>
      <p:sp>
        <p:nvSpPr>
          <p:cNvPr id="165" name="Google Shape;165;p8"/>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Dashboard</a:t>
            </a:r>
            <a:r>
              <a:rPr b="0" i="0" lang="en-US" sz="1600" u="none" cap="none" strike="noStrike">
                <a:solidFill>
                  <a:srgbClr val="1E1E1E"/>
                </a:solidFill>
                <a:latin typeface="Arial"/>
                <a:ea typeface="Arial"/>
                <a:cs typeface="Arial"/>
                <a:sym typeface="Arial"/>
              </a:rPr>
              <a:t> — Look for any WordPress update notices or plugin update banners at the top.</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Dashboard &gt; Updates</a:t>
            </a:r>
            <a:r>
              <a:rPr b="0" i="0" lang="en-US" sz="1600" u="none" cap="none" strike="noStrike">
                <a:solidFill>
                  <a:srgbClr val="1E1E1E"/>
                </a:solidFill>
                <a:latin typeface="Arial"/>
                <a:ea typeface="Arial"/>
                <a:cs typeface="Arial"/>
                <a:sym typeface="Arial"/>
              </a:rPr>
              <a:t> — Check the WordPress version, pending plugin updates, and theme updates.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Plugins &gt; Installed Plugins</a:t>
            </a:r>
            <a:r>
              <a:rPr b="0" i="0" lang="en-US" sz="1600" u="none" cap="none" strike="noStrike">
                <a:solidFill>
                  <a:srgbClr val="1E1E1E"/>
                </a:solidFill>
                <a:latin typeface="Arial"/>
                <a:ea typeface="Arial"/>
                <a:cs typeface="Arial"/>
                <a:sym typeface="Arial"/>
              </a:rPr>
              <a:t> — Review the list: Do you know what each one does? Any deactivated but not deleted?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Users &gt; All Users</a:t>
            </a:r>
            <a:r>
              <a:rPr b="0" i="0" lang="en-US" sz="1600" u="none" cap="none" strike="noStrike">
                <a:solidFill>
                  <a:srgbClr val="1E1E1E"/>
                </a:solidFill>
                <a:latin typeface="Arial"/>
                <a:ea typeface="Arial"/>
                <a:cs typeface="Arial"/>
                <a:sym typeface="Arial"/>
              </a:rPr>
              <a:t> — Look for accounts you don't recognize. Is Administrator access limited to those who need it?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Users &gt; Your Profile</a:t>
            </a:r>
            <a:r>
              <a:rPr b="0" i="0" lang="en-US" sz="1600" u="none" cap="none" strike="noStrike">
                <a:solidFill>
                  <a:srgbClr val="1E1E1E"/>
                </a:solidFill>
                <a:latin typeface="Arial"/>
                <a:ea typeface="Arial"/>
                <a:cs typeface="Arial"/>
                <a:sym typeface="Arial"/>
              </a:rPr>
              <a:t> — Click Generate Password. Watch the strength indicator grade complexity in real time. Close without saving.</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6.</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Settings &gt; General</a:t>
            </a:r>
            <a:r>
              <a:rPr b="0" i="0" lang="en-US" sz="1600" u="none" cap="none" strike="noStrike">
                <a:solidFill>
                  <a:srgbClr val="1E1E1E"/>
                </a:solidFill>
                <a:latin typeface="Arial"/>
                <a:ea typeface="Arial"/>
                <a:cs typeface="Arial"/>
                <a:sym typeface="Arial"/>
              </a:rPr>
              <a:t> — Confirm Site Address starts with https. Verify Administration Email is actively monitored.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9"/>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2" name="Google Shape;172;p9"/>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Install Two Factor and Enable 2FA</a:t>
            </a:r>
            <a:endParaRPr/>
          </a:p>
        </p:txBody>
      </p:sp>
      <p:sp>
        <p:nvSpPr>
          <p:cNvPr id="173" name="Google Shape;173;p9"/>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Plugins &gt; Add Plugin</a:t>
            </a:r>
            <a:r>
              <a:rPr b="0" i="0" lang="en-US" sz="1600" u="none" cap="none" strike="noStrike">
                <a:solidFill>
                  <a:srgbClr val="1E1E1E"/>
                </a:solidFill>
                <a:latin typeface="Arial"/>
                <a:ea typeface="Arial"/>
                <a:cs typeface="Arial"/>
                <a:sym typeface="Arial"/>
              </a:rPr>
              <a:t> — Search "Two Factor". Install the plugin by WordPress Contributors.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Activate</a:t>
            </a:r>
            <a:r>
              <a:rPr b="0" i="0" lang="en-US" sz="1600" u="none" cap="none" strike="noStrike">
                <a:solidFill>
                  <a:srgbClr val="1E1E1E"/>
                </a:solidFill>
                <a:latin typeface="Arial"/>
                <a:ea typeface="Arial"/>
                <a:cs typeface="Arial"/>
                <a:sym typeface="Arial"/>
              </a:rPr>
              <a:t> — After activation, no redirect. Stay in the Plugins page.</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Users &gt; Your Profile</a:t>
            </a:r>
            <a:r>
              <a:rPr b="0" i="0" lang="en-US" sz="1600" u="none" cap="none" strike="noStrike">
                <a:solidFill>
                  <a:srgbClr val="1E1E1E"/>
                </a:solidFill>
                <a:latin typeface="Arial"/>
                <a:ea typeface="Arial"/>
                <a:cs typeface="Arial"/>
                <a:sym typeface="Arial"/>
              </a:rPr>
              <a:t> — Scroll down to the Two-Factor Options section (below the password fields).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Enable Email</a:t>
            </a:r>
            <a:r>
              <a:rPr b="0" i="0" lang="en-US" sz="1600" u="none" cap="none" strike="noStrike">
                <a:solidFill>
                  <a:srgbClr val="1E1E1E"/>
                </a:solidFill>
                <a:latin typeface="Arial"/>
                <a:ea typeface="Arial"/>
                <a:cs typeface="Arial"/>
                <a:sym typeface="Arial"/>
              </a:rPr>
              <a:t> — Toggle Email as the primary method. Click Update Profile to save.</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Confirm</a:t>
            </a:r>
            <a:r>
              <a:rPr b="0" i="0" lang="en-US" sz="1600" u="none" cap="none" strike="noStrike">
                <a:solidFill>
                  <a:srgbClr val="1E1E1E"/>
                </a:solidFill>
                <a:latin typeface="Arial"/>
                <a:ea typeface="Arial"/>
                <a:cs typeface="Arial"/>
                <a:sym typeface="Arial"/>
              </a:rPr>
              <a:t> — Scroll back up to verify Email shows as enabled. Note: Authenticator App is stronger for real sites.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2013-01-27T09:14:16Z</dcterms:created>
</cp:coreProperties>
</file>