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hJIXn8Y1/StwXWUXP3papqaObKG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44AB235-C50A-46CE-B0F0-F3B851AE07A5}">
  <a:tblStyle styleId="{844AB235-C50A-46CE-B0F0-F3B851AE07A5}"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2" name="Google Shape;82;p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Welcome everyone. Today we are going to use the WordPress AI plugin together inside a real WordPress editor — all in the browser, nothing to install.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Quick check before we start: who prepared a 300-word draft post using an AI chatbot? Great. If you did not, take 2 minutes right now to write a short paragraph on any topic — we will use it throughout the session.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activity has 5 parts. Setup takes the most time but we get through it together. After that, we move fast through the experiments.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FACILITATOR PREP — include in your event reminder a few days before the session:</a:t>
            </a:r>
            <a:endParaRPr/>
          </a:p>
          <a:p>
            <a:pPr indent="0" lvl="0" marL="0" rtl="0" algn="l">
              <a:spcBef>
                <a:spcPts val="0"/>
              </a:spcBef>
              <a:spcAft>
                <a:spcPts val="0"/>
              </a:spcAft>
              <a:buNone/>
            </a:pPr>
            <a:r>
              <a:rPr lang="en-US"/>
              <a:t>Ask participants to open any AI chatbot (ChatGPT, Gemini, Claude, or similar) and ask it to write a 300-word blog post on any topic. They should copy the output and keep it easy to paste from — they will use it during the activity.</a:t>
            </a:r>
            <a:endParaRPr/>
          </a:p>
          <a:p>
            <a:pPr indent="0" lvl="0" marL="0" rtl="0" algn="l">
              <a:spcBef>
                <a:spcPts val="0"/>
              </a:spcBef>
              <a:spcAft>
                <a:spcPts val="0"/>
              </a:spcAft>
              <a:buNone/>
            </a:pPr>
            <a:r>
              <a:rPr lang="en-US"/>
              <a:t>Why: The AI experiments work best on existing content. Participants who arrive with a draft move through Part 3 much faster and get more out of comparing AI suggestions.</a:t>
            </a:r>
            <a:endParaRPr/>
          </a:p>
          <a:p>
            <a:pPr indent="0" lvl="0" marL="0" rtl="0" algn="l">
              <a:spcBef>
                <a:spcPts val="0"/>
              </a:spcBef>
              <a:spcAft>
                <a:spcPts val="0"/>
              </a:spcAft>
              <a:buNone/>
            </a:pPr>
            <a:r>
              <a:rPr lang="en-US"/>
              <a:t>No WordPress account or installation needed before the session.</a:t>
            </a:r>
            <a:endParaRPr/>
          </a:p>
        </p:txBody>
      </p:sp>
      <p:sp>
        <p:nvSpPr>
          <p:cNvPr id="83" name="Google Shape;83;p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3" name="Google Shape;183;p1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Review Notes is one of the richest experiments. Give participants a full 2-3 minutes to read the notes before running Refine.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discussion question here is important: it positions the AI as an assistant rather than an authority. Participants should feel comfortable disagreeing with suggestions and knowing how to undo changes they do not like.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Revisions are a good safety net to point out: 'You can always go back.' This reassures participants who are nervous about the AI making changes to their writing.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Transition: after Refine from Notes, move to Part 4 — admin experiments. Have everyone go back to Settings &gt; AI.</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tip: Ask the room: What did the AI catch that you would not have thought to check? What suggestion do you disagree with?</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Ask the room: What did the AI catch that you would not have thought to check? What suggestion do you disagree with?</a:t>
            </a:r>
            <a:endParaRPr/>
          </a:p>
        </p:txBody>
      </p:sp>
      <p:sp>
        <p:nvSpPr>
          <p:cNvPr id="184" name="Google Shape;184;p10: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2" name="Google Shape;192;p1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Have participants go back to Settings &gt; AI and toggle on Admin Experiments before starting.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Comment Moderation: navigate to Settings &gt; Discussion to see the new AI options, then go to Comments to show live scoring. You should have a pre-created test comment from your facilitator setup. Show how the AI scores it.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Abilities Explorer: keep this to 2 minutes. It is developer-facing and most of this audience will not need it day-to-day. Explain what the Abilities API is (introduced in WP 6.9, lets plugins register discrete AI actions) and why a site owner might care: plugins that use it correctly are auditable and modular.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discussion question on Comment Moderation is a values question, not a technical one. There is no right answer. Let it breathe.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Ask the room: Would you want AI moderating comments automatically, or review each flag yourself?</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Ask the room: Would you want AI moderating comments automatically, or review each flag yourself?</a:t>
            </a:r>
            <a:endParaRPr/>
          </a:p>
        </p:txBody>
      </p:sp>
      <p:sp>
        <p:nvSpPr>
          <p:cNvPr id="193" name="Google Shape;193;p1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3" name="Google Shape;203;p1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Give the room a minute of quiet time before discussion — let people think rather than jumping to the first voice.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Question 2 is the one that often surprises people: the API key means your content is being sent to an external server. That is worth naming explicitly. Provider-neutral design means you choose who sees your data, but someone always does. For GDPR-aware participants, this matters.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Question 3: no right answer. The goal is to leave participants with a considered position rather than a reflexive one.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Close by acknowledging what the room accomplished: the setup flow alone is non-trivial and most participants will have learned something new.</a:t>
            </a:r>
            <a:endParaRPr/>
          </a:p>
        </p:txBody>
      </p:sp>
      <p:sp>
        <p:nvSpPr>
          <p:cNvPr id="204" name="Google Shape;204;p1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1" name="Google Shape;221;p1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Leave this slide up during the post-session networking.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participants want to continue experimenting: the Playground environment resets when they close the tab, but the API key and setup knowledge stay with them.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Encourage participants to follow the make.wordpress.org/ai team blog to stay up to date on new experiments and features as the AI plugin evolves.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Thank you for running this activity!</a:t>
            </a:r>
            <a:endParaRPr/>
          </a:p>
        </p:txBody>
      </p:sp>
      <p:sp>
        <p:nvSpPr>
          <p:cNvPr id="222" name="Google Shape;222;p1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2" name="Google Shape;92;p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Preview the session flow. Parts 1 and 3 take the most time. Parts 2 and 4 are short bursts of exploration. Part 5 is reflection.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Reassure the room: this is a hands-on activity, not a lecture. You will be doing things, not watching slides for 60 minutes.</a:t>
            </a:r>
            <a:endParaRPr/>
          </a:p>
        </p:txBody>
      </p:sp>
      <p:sp>
        <p:nvSpPr>
          <p:cNvPr id="93" name="Google Shape;93;p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4" name="Google Shape;114;p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Walk through the objectives quickly — 60 seconds max. The first three are achievable by everyone regardless of WordPress experience. The last two ask for a bit more reflection and come in Parts 4 and 5.</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Reassure the room: this is a hands-on activity, not a lecture. You will be doing things, not watching slides for 60 minutes.</a:t>
            </a:r>
            <a:endParaRPr/>
          </a:p>
        </p:txBody>
      </p:sp>
      <p:sp>
        <p:nvSpPr>
          <p:cNvPr id="115" name="Google Shape;115;p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2" name="Google Shape;122;p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Walk the room through each step on your projector. Keep your own Playground tab live.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1: Playground auto-logs you in as admin — no login step needed.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2: In the Playground toolbar, click the Playground icon. Under WordPress version, select the latest RC. The environment reloads in about 10 seconds.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3: Settings &gt; Connectors is available in the WordPress admin. Click Install next to the AI plugin. It installs and activates automatically.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4: On the same Connectors page, click Install next to your provider — an API KEY field expands inline. If participants need a key: aistudio.google.com, sign in, Get API key, free, no credit card. Share your demo key for anyone stuck.</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5: Enable AI toggle is OFF by default. Without toggling it on, all experiments stay greyed out.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Walk the room through each step on your projector. Keep your own Playground tab live.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1: Playground auto-logs you in as admin — no login step needed.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2: In the Playground toolbar, click the Playground icon. Under WordPress version, select the latest RC. The environment reloads in about 10 seconds.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3: Settings &gt; Connectors is available in the WordPress admin. Click Install next to the AI plugin. It installs and activates automatically.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4: On the same Connectors page, click Install next to your provider — an API KEY field expands inline. If participants need a key: aistudio.google.com, sign in, Get API key, free, no credit card. Share your demo key for anyone stuck.</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5: Enable AI toggle is OFF by default. Without toggling it on, all experiments stay greyed out.</a:t>
            </a:r>
            <a:endParaRPr/>
          </a:p>
        </p:txBody>
      </p:sp>
      <p:sp>
        <p:nvSpPr>
          <p:cNvPr id="123" name="Google Shape;123;p4: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2" name="Google Shape;132;p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Display this slide while participants get their API keys. Give them 3-4 minutes here.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Google Gemini is the recommended provider: it is free, requires no credit card, and is the only provider that supports Image Generation in this version of the plugin.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Gemini steps: open aistudio.google.com, sign in with a Google account, click Get API key, create a key, copy and paste it into Settings &gt; Connectors.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someone already has an OpenAI or Anthropic key, they can use that for all text-based experiments — just note Image Generation won't work.</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your venue has spotty internet, offer your pre-made shared demo key at this point so no one is stuck. Keep moving.</a:t>
            </a:r>
            <a:endParaRPr/>
          </a:p>
        </p:txBody>
      </p:sp>
      <p:sp>
        <p:nvSpPr>
          <p:cNvPr id="133" name="Google Shape;133;p5: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1" name="Google Shape;141;p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This is a quick warm-up. 5 minutes, then we move to the main tour.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1: go to Settings &gt; AI, find Image Generation and Editing, toggle it 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2: create a new post (Posts &gt; Add New Post). Add an Image block (+ inserter &gt; Image).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3: look for a Generate Image button in the Image block toolbar (sparkle or wand icon). Have participants type a short prompt and generate.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Provider note: image generation requires Google Gemini. Anthropic and OpenAI API keys may not support it — if the button is greyed out or returns an error, have the participant switch to Google or use your shared demo key.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Have participants leave the post open — they will paste their draft into it in Part 3.</a:t>
            </a:r>
            <a:endParaRPr/>
          </a:p>
        </p:txBody>
      </p:sp>
      <p:sp>
        <p:nvSpPr>
          <p:cNvPr id="142" name="Google Shape;142;p6: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4" name="Google Shape;154;p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Have everyone go to Settings &gt; AI and toggle on ALL Editor Experiments before proceeding.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Then have them paste their prepared 300-word draft into the post body. If someone did not prepare a draft, have them write 2-3 sentences now.</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next 3 slides cover these 9 experiments in groups. You will spend roughly 3 minutes per experiment — adjust pace as you read the room. Review Notes and Refine from Notes take the most time; build in a full 5 minutes for those two.</a:t>
            </a:r>
            <a:endParaRPr/>
          </a:p>
        </p:txBody>
      </p:sp>
      <p:sp>
        <p:nvSpPr>
          <p:cNvPr id="155" name="Google Shape;155;p7: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7" name="Google Shape;167;p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Work through these four experiments together, pausing after each for 60-90 seconds.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Title Generation is usually the fastest to grasp and gets the most 'aha' reactions. Use the discussion question to open a brief conversation about AI as a draft-starter.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Content Classification: point out that on a fresh Playground site there are very few existing categories/tags, so suggestions may not match much. On a real site with an established taxonomy structure, this feature is more valuable. Worth naming this explicitly.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Keep moving — you have 5 more experiments to cover.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tip: Ask the room: Does the generated title match what your post is actually about? What would you change?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Ask the room: Does the generated title match what your post is actually about? What would you change?</a:t>
            </a:r>
            <a:endParaRPr/>
          </a:p>
        </p:txBody>
      </p:sp>
      <p:sp>
        <p:nvSpPr>
          <p:cNvPr id="168" name="Google Shape;168;p8: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5" name="Google Shape;175;p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Content Resizing: ask participants to try all three options on the same paragraph to see how the AI interprets each instruction differently.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Alt Text: this is a great moment to reinforce the accessibility + SEO connection. If your group did the SEO Foundations activity, you can call back to it: 'Remember when we talked about alt text in the SEO activity? Here the AI drafts it for you — but you still need to review it.'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Stretch: faster participants can try Content Resizing on paragraphs of different lengths to see how the AI scales its suggestions.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Tip: Alt text is an accessibility requirement AND an SEO signal. Always review AI-generated alt text for accuracy before publishing.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Alt text is an accessibility requirement AND an SEO signal. Always review AI-generated alt text for accuracy before publishing.</a:t>
            </a:r>
            <a:endParaRPr/>
          </a:p>
        </p:txBody>
      </p:sp>
      <p:sp>
        <p:nvSpPr>
          <p:cNvPr id="176" name="Google Shape;176;p9: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4"/>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5"/>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6"/>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2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2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2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3"/>
          <p:cNvSpPr/>
          <p:nvPr>
            <p:ph idx="2" type="pic"/>
          </p:nvPr>
        </p:nvSpPr>
        <p:spPr>
          <a:xfrm>
            <a:off x="1792288" y="612775"/>
            <a:ext cx="5486400" cy="4114800"/>
          </a:xfrm>
          <a:prstGeom prst="rect">
            <a:avLst/>
          </a:prstGeom>
          <a:noFill/>
          <a:ln>
            <a:noFill/>
          </a:ln>
        </p:spPr>
      </p:sp>
      <p:sp>
        <p:nvSpPr>
          <p:cNvPr id="64" name="Google Shape;64;p2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wordpress.org/plugins/ai/" TargetMode="External"/><Relationship Id="rId4" Type="http://schemas.openxmlformats.org/officeDocument/2006/relationships/hyperlink" Target="https://make.wordpress.org/ai/handbook/" TargetMode="External"/><Relationship Id="rId5" Type="http://schemas.openxmlformats.org/officeDocument/2006/relationships/hyperlink" Target="https://aistudio.google.com" TargetMode="External"/><Relationship Id="rId6" Type="http://schemas.openxmlformats.org/officeDocument/2006/relationships/hyperlink" Target="https://developer.wordpress.org/apis/abilities/" TargetMode="External"/><Relationship Id="rId7"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hyperlink" Target="https://playground.wordpress.ne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E1E1E"/>
        </a:solidFill>
      </p:bgPr>
    </p:bg>
    <p:spTree>
      <p:nvGrpSpPr>
        <p:cNvPr id="84" name="Shape 84"/>
        <p:cNvGrpSpPr/>
        <p:nvPr/>
      </p:nvGrpSpPr>
      <p:grpSpPr>
        <a:xfrm>
          <a:off x="0" y="0"/>
          <a:ext cx="0" cy="0"/>
          <a:chOff x="0" y="0"/>
          <a:chExt cx="0" cy="0"/>
        </a:xfrm>
      </p:grpSpPr>
      <p:sp>
        <p:nvSpPr>
          <p:cNvPr id="85" name="Google Shape;85;p1"/>
          <p:cNvSpPr/>
          <p:nvPr/>
        </p:nvSpPr>
        <p:spPr>
          <a:xfrm>
            <a:off x="0" y="0"/>
            <a:ext cx="292608" cy="6858000"/>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86" name="Google Shape;86;p1"/>
          <p:cNvSpPr txBox="1"/>
          <p:nvPr/>
        </p:nvSpPr>
        <p:spPr>
          <a:xfrm>
            <a:off x="658368" y="594360"/>
            <a:ext cx="9144000" cy="29260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400" u="none" cap="none" strike="noStrike">
                <a:solidFill>
                  <a:srgbClr val="FFFFFF"/>
                </a:solidFill>
                <a:latin typeface="Arial"/>
                <a:ea typeface="Arial"/>
                <a:cs typeface="Arial"/>
                <a:sym typeface="Arial"/>
              </a:rPr>
              <a:t>WordPress Meetup Activity</a:t>
            </a:r>
            <a:endParaRPr/>
          </a:p>
        </p:txBody>
      </p:sp>
      <p:sp>
        <p:nvSpPr>
          <p:cNvPr id="87" name="Google Shape;87;p1"/>
          <p:cNvSpPr txBox="1"/>
          <p:nvPr/>
        </p:nvSpPr>
        <p:spPr>
          <a:xfrm>
            <a:off x="658368" y="1371600"/>
            <a:ext cx="8686800" cy="22860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5200" u="none" cap="none" strike="noStrike">
                <a:solidFill>
                  <a:srgbClr val="FFFFFF"/>
                </a:solidFill>
                <a:latin typeface="Arial"/>
                <a:ea typeface="Arial"/>
                <a:cs typeface="Arial"/>
                <a:sym typeface="Arial"/>
              </a:rPr>
              <a:t>Using AI in your</a:t>
            </a:r>
            <a:endParaRPr/>
          </a:p>
          <a:p>
            <a:pPr indent="0" lvl="0" marL="0" marR="0" rtl="0" algn="l">
              <a:lnSpc>
                <a:spcPct val="108000"/>
              </a:lnSpc>
              <a:spcBef>
                <a:spcPts val="0"/>
              </a:spcBef>
              <a:spcAft>
                <a:spcPts val="0"/>
              </a:spcAft>
              <a:buNone/>
            </a:pPr>
            <a:r>
              <a:rPr b="1" i="0" lang="en-US" sz="5200" u="none" cap="none" strike="noStrike">
                <a:solidFill>
                  <a:srgbClr val="FFFFFF"/>
                </a:solidFill>
                <a:latin typeface="Arial"/>
                <a:ea typeface="Arial"/>
                <a:cs typeface="Arial"/>
                <a:sym typeface="Arial"/>
              </a:rPr>
              <a:t>WordPress dashboard</a:t>
            </a:r>
            <a:endParaRPr/>
          </a:p>
        </p:txBody>
      </p:sp>
      <p:sp>
        <p:nvSpPr>
          <p:cNvPr id="88" name="Google Shape;88;p1"/>
          <p:cNvSpPr txBox="1"/>
          <p:nvPr/>
        </p:nvSpPr>
        <p:spPr>
          <a:xfrm>
            <a:off x="658368" y="4160520"/>
            <a:ext cx="96012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FFFFFF"/>
                </a:solidFill>
                <a:latin typeface="Arial"/>
                <a:ea typeface="Arial"/>
                <a:cs typeface="Arial"/>
                <a:sym typeface="Arial"/>
              </a:rPr>
              <a:t>60 minutes  ·  Beginner to Intermediate  ·  WordPress Playground</a:t>
            </a:r>
            <a:endParaRPr/>
          </a:p>
        </p:txBody>
      </p:sp>
      <p:sp>
        <p:nvSpPr>
          <p:cNvPr id="89" name="Google Shape;89;p1"/>
          <p:cNvSpPr txBox="1"/>
          <p:nvPr/>
        </p:nvSpPr>
        <p:spPr>
          <a:xfrm>
            <a:off x="8961120" y="6309360"/>
            <a:ext cx="2743200" cy="36576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0" i="0" lang="en-US" sz="1400" u="none" cap="none" strike="noStrike">
                <a:solidFill>
                  <a:srgbClr val="FFFFFF"/>
                </a:solidFill>
                <a:latin typeface="Arial"/>
                <a:ea typeface="Arial"/>
                <a:cs typeface="Arial"/>
                <a:sym typeface="Arial"/>
              </a:rPr>
              <a:t>playground.wordpress.net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0"/>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7" name="Google Shape;187;p10"/>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Review Notes + Refine from Notes</a:t>
            </a:r>
            <a:endParaRPr/>
          </a:p>
        </p:txBody>
      </p:sp>
      <p:sp>
        <p:nvSpPr>
          <p:cNvPr id="188" name="Google Shape;188;p10"/>
          <p:cNvSpPr txBox="1"/>
          <p:nvPr/>
        </p:nvSpPr>
        <p:spPr>
          <a:xfrm>
            <a:off x="594360" y="868680"/>
            <a:ext cx="11094720" cy="38404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These two experiments work as a pair: review first, then apply.</a:t>
            </a:r>
            <a:endParaRPr/>
          </a:p>
        </p:txBody>
      </p:sp>
      <p:sp>
        <p:nvSpPr>
          <p:cNvPr id="189" name="Google Shape;189;p10"/>
          <p:cNvSpPr txBox="1"/>
          <p:nvPr/>
        </p:nvSpPr>
        <p:spPr>
          <a:xfrm>
            <a:off x="594360" y="1344168"/>
            <a:ext cx="11094720" cy="498348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Review Notes</a:t>
            </a:r>
            <a:r>
              <a:rPr b="0" i="0" lang="en-US" sz="1600" u="none" cap="none" strike="noStrike">
                <a:solidFill>
                  <a:srgbClr val="1E1E1E"/>
                </a:solidFill>
                <a:latin typeface="Arial"/>
                <a:ea typeface="Arial"/>
                <a:cs typeface="Arial"/>
                <a:sym typeface="Arial"/>
              </a:rPr>
              <a:t>  In the post editor toolbar, click Review Notes. The AI reads your post block by block and adds inline notes with suggestions for Accessibility, Readability, Grammar, and SEO. Read through several notes before moving on.</a:t>
            </a:r>
            <a:endParaRPr/>
          </a:p>
          <a:p>
            <a:pPr indent="-411480" lvl="0" marL="411480" marR="0" rtl="0" algn="l">
              <a:lnSpc>
                <a:spcPct val="130000"/>
              </a:lnSpc>
              <a:spcBef>
                <a:spcPts val="16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Refine from Notes</a:t>
            </a:r>
            <a:r>
              <a:rPr b="0" i="0" lang="en-US" sz="1600" u="none" cap="none" strike="noStrike">
                <a:solidFill>
                  <a:srgbClr val="1E1E1E"/>
                </a:solidFill>
                <a:latin typeface="Arial"/>
                <a:ea typeface="Arial"/>
                <a:cs typeface="Arial"/>
                <a:sym typeface="Arial"/>
              </a:rPr>
              <a:t>  After reviewing, click Refine from Notes. The AI applies the suggested edits automatically. Open Revisions (Document settings &gt; Revisions) to compare before and after. Undo any change you disagree with.</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1"/>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6" name="Google Shape;196;p11"/>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4  ·  5 minutes</a:t>
            </a:r>
            <a:endParaRPr/>
          </a:p>
        </p:txBody>
      </p:sp>
      <p:sp>
        <p:nvSpPr>
          <p:cNvPr id="197" name="Google Shape;197;p11"/>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8" name="Google Shape;198;p11"/>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Admin Experiments</a:t>
            </a:r>
            <a:endParaRPr/>
          </a:p>
        </p:txBody>
      </p:sp>
      <p:sp>
        <p:nvSpPr>
          <p:cNvPr id="199" name="Google Shape;199;p11"/>
          <p:cNvSpPr txBox="1"/>
          <p:nvPr/>
        </p:nvSpPr>
        <p:spPr>
          <a:xfrm>
            <a:off x="594360" y="1170432"/>
            <a:ext cx="11094720" cy="41148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First: Settings &gt; AI → toggle on Admin Experiments (saves automatically)</a:t>
            </a:r>
            <a:endParaRPr/>
          </a:p>
        </p:txBody>
      </p:sp>
      <p:sp>
        <p:nvSpPr>
          <p:cNvPr id="200" name="Google Shape;200;p11"/>
          <p:cNvSpPr txBox="1"/>
          <p:nvPr/>
        </p:nvSpPr>
        <p:spPr>
          <a:xfrm>
            <a:off x="594360" y="1673352"/>
            <a:ext cx="11094720" cy="468172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Comment Moderation</a:t>
            </a:r>
            <a:r>
              <a:rPr b="0" i="0" lang="en-US" sz="1600" u="none" cap="none" strike="noStrike">
                <a:solidFill>
                  <a:srgbClr val="1E1E1E"/>
                </a:solidFill>
                <a:latin typeface="Arial"/>
                <a:ea typeface="Arial"/>
                <a:cs typeface="Arial"/>
                <a:sym typeface="Arial"/>
              </a:rPr>
              <a:t>  Settings &gt; Discussion → AI Comment Moderation settings. Go to Comments to see AI scoring on test comments.</a:t>
            </a:r>
            <a:endParaRPr/>
          </a:p>
          <a:p>
            <a:pPr indent="-411480" lvl="0" marL="411480" marR="0" rtl="0" algn="l">
              <a:lnSpc>
                <a:spcPct val="130000"/>
              </a:lnSpc>
              <a:spcBef>
                <a:spcPts val="18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Abilities Explorer</a:t>
            </a:r>
            <a:r>
              <a:rPr b="0" i="0" lang="en-US" sz="1600" u="none" cap="none" strike="noStrike">
                <a:solidFill>
                  <a:srgbClr val="1E1E1E"/>
                </a:solidFill>
                <a:latin typeface="Arial"/>
                <a:ea typeface="Arial"/>
                <a:cs typeface="Arial"/>
                <a:sym typeface="Arial"/>
              </a:rPr>
              <a:t>  Tools &gt; Abilities Explorer. Browse abilities registered via the WordPress Abilities API (introduced in WP 6.9). Developer-facing — useful for plugin and theme authors.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1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7" name="Google Shape;207;p12"/>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5  ·  5 minutes</a:t>
            </a:r>
            <a:endParaRPr/>
          </a:p>
        </p:txBody>
      </p:sp>
      <p:sp>
        <p:nvSpPr>
          <p:cNvPr id="208" name="Google Shape;208;p12"/>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9" name="Google Shape;209;p12"/>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Discussion</a:t>
            </a:r>
            <a:endParaRPr/>
          </a:p>
        </p:txBody>
      </p:sp>
      <p:sp>
        <p:nvSpPr>
          <p:cNvPr id="210" name="Google Shape;210;p12"/>
          <p:cNvSpPr/>
          <p:nvPr/>
        </p:nvSpPr>
        <p:spPr>
          <a:xfrm>
            <a:off x="457200" y="1170432"/>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1" name="Google Shape;211;p12"/>
          <p:cNvSpPr txBox="1"/>
          <p:nvPr/>
        </p:nvSpPr>
        <p:spPr>
          <a:xfrm>
            <a:off x="621792" y="1170432"/>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1</a:t>
            </a:r>
            <a:endParaRPr/>
          </a:p>
        </p:txBody>
      </p:sp>
      <p:sp>
        <p:nvSpPr>
          <p:cNvPr id="212" name="Google Shape;212;p12"/>
          <p:cNvSpPr txBox="1"/>
          <p:nvPr/>
        </p:nvSpPr>
        <p:spPr>
          <a:xfrm>
            <a:off x="1051560" y="1170432"/>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Which experiment was most useful for your content workflow? Which one would you turn on right now if this were your real site?</a:t>
            </a:r>
            <a:endParaRPr/>
          </a:p>
        </p:txBody>
      </p:sp>
      <p:sp>
        <p:nvSpPr>
          <p:cNvPr id="213" name="Google Shape;213;p12"/>
          <p:cNvSpPr/>
          <p:nvPr/>
        </p:nvSpPr>
        <p:spPr>
          <a:xfrm>
            <a:off x="457200" y="1856232"/>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4" name="Google Shape;214;p12"/>
          <p:cNvSpPr txBox="1"/>
          <p:nvPr/>
        </p:nvSpPr>
        <p:spPr>
          <a:xfrm>
            <a:off x="621792" y="1856232"/>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2</a:t>
            </a:r>
            <a:endParaRPr/>
          </a:p>
        </p:txBody>
      </p:sp>
      <p:sp>
        <p:nvSpPr>
          <p:cNvPr id="215" name="Google Shape;215;p12"/>
          <p:cNvSpPr txBox="1"/>
          <p:nvPr/>
        </p:nvSpPr>
        <p:spPr>
          <a:xfrm>
            <a:off x="1051560" y="1856232"/>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You needed an API key from an external provider. What does that mean for data, cost, and control as a site owner?</a:t>
            </a:r>
            <a:endParaRPr/>
          </a:p>
        </p:txBody>
      </p:sp>
      <p:sp>
        <p:nvSpPr>
          <p:cNvPr id="216" name="Google Shape;216;p12"/>
          <p:cNvSpPr/>
          <p:nvPr/>
        </p:nvSpPr>
        <p:spPr>
          <a:xfrm>
            <a:off x="457200" y="2542032"/>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7" name="Google Shape;217;p12"/>
          <p:cNvSpPr txBox="1"/>
          <p:nvPr/>
        </p:nvSpPr>
        <p:spPr>
          <a:xfrm>
            <a:off x="621792" y="2542032"/>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3</a:t>
            </a:r>
            <a:endParaRPr/>
          </a:p>
        </p:txBody>
      </p:sp>
      <p:sp>
        <p:nvSpPr>
          <p:cNvPr id="218" name="Google Shape;218;p12"/>
          <p:cNvSpPr txBox="1"/>
          <p:nvPr/>
        </p:nvSpPr>
        <p:spPr>
          <a:xfrm>
            <a:off x="1051560" y="2542032"/>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After today: AI in your workflow — yes, occasionally, or skip? What changed?</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13"/>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25" name="Google Shape;225;p1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Keep Going</a:t>
            </a:r>
            <a:endParaRPr/>
          </a:p>
        </p:txBody>
      </p:sp>
      <p:graphicFrame>
        <p:nvGraphicFramePr>
          <p:cNvPr id="226" name="Google Shape;226;p13"/>
          <p:cNvGraphicFramePr/>
          <p:nvPr/>
        </p:nvGraphicFramePr>
        <p:xfrm>
          <a:off x="457200" y="868680"/>
          <a:ext cx="3000000" cy="3000000"/>
        </p:xfrm>
        <a:graphic>
          <a:graphicData uri="http://schemas.openxmlformats.org/drawingml/2006/table">
            <a:tbl>
              <a:tblPr bandRow="1" firstRow="1">
                <a:noFill/>
                <a:tableStyleId>{844AB235-C50A-46CE-B0F0-F3B851AE07A5}</a:tableStyleId>
              </a:tblPr>
              <a:tblGrid>
                <a:gridCol w="6217925"/>
                <a:gridCol w="4114800"/>
              </a:tblGrid>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WordPress AI plugin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3">
                            <a:extLst>
                              <a:ext uri="{A12FA001-AC4F-418D-AE19-62706E023703}">
                                <ahyp:hlinkClr val="tx"/>
                              </a:ext>
                            </a:extLst>
                          </a:hlinkClick>
                        </a:rPr>
                        <a:t>https://wordpress.org/plugins/ai/</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WordPress AI Team handbook</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4">
                            <a:extLst>
                              <a:ext uri="{A12FA001-AC4F-418D-AE19-62706E023703}">
                                <ahyp:hlinkClr val="tx"/>
                              </a:ext>
                            </a:extLst>
                          </a:hlinkClick>
                        </a:rPr>
                        <a:t>https://make.wordpress.org/ai/handbook/</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Free Gemini API key — Google AI Studio</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5">
                            <a:extLst>
                              <a:ext uri="{A12FA001-AC4F-418D-AE19-62706E023703}">
                                <ahyp:hlinkClr val="tx"/>
                              </a:ext>
                            </a:extLst>
                          </a:hlinkClick>
                        </a:rPr>
                        <a:t>https://aistudio.google.com</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Abilities API documentation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6">
                            <a:extLst>
                              <a:ext uri="{A12FA001-AC4F-418D-AE19-62706E023703}">
                                <ahyp:hlinkClr val="tx"/>
                              </a:ext>
                            </a:extLst>
                          </a:hlinkClick>
                        </a:rPr>
                        <a:t>https://developer.wordpress.org/apis/abilities/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227" name="Google Shape;227;p13"/>
          <p:cNvSpPr txBox="1"/>
          <p:nvPr/>
        </p:nvSpPr>
        <p:spPr>
          <a:xfrm>
            <a:off x="2523175" y="4967938"/>
            <a:ext cx="5578500" cy="73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000000"/>
                </a:solidFill>
                <a:latin typeface="Calibri"/>
                <a:ea typeface="Calibri"/>
                <a:cs typeface="Calibri"/>
                <a:sym typeface="Calibri"/>
              </a:rPr>
              <a:t>Scan this QR code to provide feedback on this activity</a:t>
            </a:r>
            <a:endParaRPr sz="3200">
              <a:solidFill>
                <a:srgbClr val="000000"/>
              </a:solidFill>
              <a:latin typeface="Calibri"/>
              <a:ea typeface="Calibri"/>
              <a:cs typeface="Calibri"/>
              <a:sym typeface="Calibri"/>
            </a:endParaRPr>
          </a:p>
        </p:txBody>
      </p:sp>
      <p:pic>
        <p:nvPicPr>
          <p:cNvPr id="228" name="Google Shape;228;p13" title="Activity Library Feedback Form QR Code.png"/>
          <p:cNvPicPr preferRelativeResize="0"/>
          <p:nvPr/>
        </p:nvPicPr>
        <p:blipFill>
          <a:blip r:embed="rId7">
            <a:alphaModFix/>
          </a:blip>
          <a:stretch>
            <a:fillRect/>
          </a:stretch>
        </p:blipFill>
        <p:spPr>
          <a:xfrm>
            <a:off x="457198" y="4428263"/>
            <a:ext cx="1812275" cy="18122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96" name="Google Shape;96;p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 We Will Cover Today</a:t>
            </a:r>
            <a:endParaRPr/>
          </a:p>
        </p:txBody>
      </p:sp>
      <p:sp>
        <p:nvSpPr>
          <p:cNvPr id="97" name="Google Shape;97;p2"/>
          <p:cNvSpPr/>
          <p:nvPr/>
        </p:nvSpPr>
        <p:spPr>
          <a:xfrm>
            <a:off x="457200" y="8686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98" name="Google Shape;98;p2"/>
          <p:cNvSpPr txBox="1"/>
          <p:nvPr/>
        </p:nvSpPr>
        <p:spPr>
          <a:xfrm>
            <a:off x="640080" y="8686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1 — Setup</a:t>
            </a:r>
            <a:endParaRPr/>
          </a:p>
        </p:txBody>
      </p:sp>
      <p:sp>
        <p:nvSpPr>
          <p:cNvPr id="99" name="Google Shape;99;p2"/>
          <p:cNvSpPr txBox="1"/>
          <p:nvPr/>
        </p:nvSpPr>
        <p:spPr>
          <a:xfrm>
            <a:off x="10866120" y="8686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15 min</a:t>
            </a:r>
            <a:endParaRPr/>
          </a:p>
        </p:txBody>
      </p:sp>
      <p:sp>
        <p:nvSpPr>
          <p:cNvPr id="100" name="Google Shape;100;p2"/>
          <p:cNvSpPr/>
          <p:nvPr/>
        </p:nvSpPr>
        <p:spPr>
          <a:xfrm>
            <a:off x="457200" y="15544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1" name="Google Shape;101;p2"/>
          <p:cNvSpPr txBox="1"/>
          <p:nvPr/>
        </p:nvSpPr>
        <p:spPr>
          <a:xfrm>
            <a:off x="640080" y="15544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2 — Image Generation and Editing</a:t>
            </a:r>
            <a:endParaRPr/>
          </a:p>
        </p:txBody>
      </p:sp>
      <p:sp>
        <p:nvSpPr>
          <p:cNvPr id="102" name="Google Shape;102;p2"/>
          <p:cNvSpPr txBox="1"/>
          <p:nvPr/>
        </p:nvSpPr>
        <p:spPr>
          <a:xfrm>
            <a:off x="10866120" y="15544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 5 min</a:t>
            </a:r>
            <a:endParaRPr/>
          </a:p>
        </p:txBody>
      </p:sp>
      <p:sp>
        <p:nvSpPr>
          <p:cNvPr id="103" name="Google Shape;103;p2"/>
          <p:cNvSpPr/>
          <p:nvPr/>
        </p:nvSpPr>
        <p:spPr>
          <a:xfrm>
            <a:off x="457200" y="22402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4" name="Google Shape;104;p2"/>
          <p:cNvSpPr txBox="1"/>
          <p:nvPr/>
        </p:nvSpPr>
        <p:spPr>
          <a:xfrm>
            <a:off x="640080" y="22402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3 — Editor Experiments</a:t>
            </a:r>
            <a:endParaRPr/>
          </a:p>
        </p:txBody>
      </p:sp>
      <p:sp>
        <p:nvSpPr>
          <p:cNvPr id="105" name="Google Shape;105;p2"/>
          <p:cNvSpPr txBox="1"/>
          <p:nvPr/>
        </p:nvSpPr>
        <p:spPr>
          <a:xfrm>
            <a:off x="10866120" y="22402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30 min</a:t>
            </a:r>
            <a:endParaRPr/>
          </a:p>
        </p:txBody>
      </p:sp>
      <p:sp>
        <p:nvSpPr>
          <p:cNvPr id="106" name="Google Shape;106;p2"/>
          <p:cNvSpPr/>
          <p:nvPr/>
        </p:nvSpPr>
        <p:spPr>
          <a:xfrm>
            <a:off x="457200" y="29260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7" name="Google Shape;107;p2"/>
          <p:cNvSpPr txBox="1"/>
          <p:nvPr/>
        </p:nvSpPr>
        <p:spPr>
          <a:xfrm>
            <a:off x="640080" y="29260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4 — Admin Experiments</a:t>
            </a:r>
            <a:endParaRPr/>
          </a:p>
        </p:txBody>
      </p:sp>
      <p:sp>
        <p:nvSpPr>
          <p:cNvPr id="108" name="Google Shape;108;p2"/>
          <p:cNvSpPr txBox="1"/>
          <p:nvPr/>
        </p:nvSpPr>
        <p:spPr>
          <a:xfrm>
            <a:off x="10866120" y="29260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 5 min</a:t>
            </a:r>
            <a:endParaRPr/>
          </a:p>
        </p:txBody>
      </p:sp>
      <p:sp>
        <p:nvSpPr>
          <p:cNvPr id="109" name="Google Shape;109;p2"/>
          <p:cNvSpPr/>
          <p:nvPr/>
        </p:nvSpPr>
        <p:spPr>
          <a:xfrm>
            <a:off x="457200" y="36118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0" name="Google Shape;110;p2"/>
          <p:cNvSpPr txBox="1"/>
          <p:nvPr/>
        </p:nvSpPr>
        <p:spPr>
          <a:xfrm>
            <a:off x="640080" y="36118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5 — Discussion and Debrief</a:t>
            </a:r>
            <a:endParaRPr/>
          </a:p>
        </p:txBody>
      </p:sp>
      <p:sp>
        <p:nvSpPr>
          <p:cNvPr id="111" name="Google Shape;111;p2"/>
          <p:cNvSpPr txBox="1"/>
          <p:nvPr/>
        </p:nvSpPr>
        <p:spPr>
          <a:xfrm>
            <a:off x="10866120" y="36118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 5 min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3"/>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8" name="Google Shape;118;p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By the end of this activity, you will be able to:</a:t>
            </a:r>
            <a:endParaRPr/>
          </a:p>
        </p:txBody>
      </p:sp>
      <p:sp>
        <p:nvSpPr>
          <p:cNvPr id="119" name="Google Shape;119;p3"/>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Set up the WordPress AI plugin in Playground and connect it to a free AI provider API key.</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Use at least 3 AI writing experiments inside the block editor.</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Enable AI-powered comment moderation in the admin.</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Evaluate which experiments fit your workflow and which tradeoffs matter.</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Explain the difference between stable features and opt-in experiments.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4"/>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6" name="Google Shape;126;p4"/>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1  ·  15 minutes</a:t>
            </a:r>
            <a:endParaRPr/>
          </a:p>
        </p:txBody>
      </p:sp>
      <p:sp>
        <p:nvSpPr>
          <p:cNvPr id="127" name="Google Shape;127;p4"/>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8" name="Google Shape;128;p4"/>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Setup</a:t>
            </a:r>
            <a:endParaRPr/>
          </a:p>
        </p:txBody>
      </p:sp>
      <p:sp>
        <p:nvSpPr>
          <p:cNvPr id="129" name="Google Shape;129;p4"/>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0" i="0" lang="en-US" sz="1600" u="sng" cap="none" strike="noStrike">
                <a:solidFill>
                  <a:srgbClr val="3858E9"/>
                </a:solidFill>
                <a:latin typeface="Arial"/>
                <a:ea typeface="Arial"/>
                <a:cs typeface="Arial"/>
                <a:sym typeface="Arial"/>
                <a:hlinkClick r:id="rId3">
                  <a:extLst>
                    <a:ext uri="{A12FA001-AC4F-418D-AE19-62706E023703}">
                      <ahyp:hlinkClr val="tx"/>
                    </a:ext>
                  </a:extLst>
                </a:hlinkClick>
              </a:rPr>
              <a:t>playground.wordpress.net</a:t>
            </a:r>
            <a:r>
              <a:rPr b="0" i="0" lang="en-US" sz="1600" u="none" cap="none" strike="noStrike">
                <a:solidFill>
                  <a:srgbClr val="1E1E1E"/>
                </a:solidFill>
                <a:latin typeface="Arial"/>
                <a:ea typeface="Arial"/>
                <a:cs typeface="Arial"/>
                <a:sym typeface="Arial"/>
              </a:rPr>
              <a:t> — Playground auto-logs you in as admin.</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Playground sidebar → select the latest WordPress RC. Environment reloads.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Settings &gt; Connectors. Click Install next to the AI plugin.</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Click Install next to your provider. Paste your API key in the field that appears.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Settings &gt; AI. Toggle Enable AI on (top right). Experiments become active.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5"/>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6" name="Google Shape;136;p5"/>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Getting a Free API Key</a:t>
            </a:r>
            <a:endParaRPr/>
          </a:p>
        </p:txBody>
      </p:sp>
      <p:sp>
        <p:nvSpPr>
          <p:cNvPr id="137" name="Google Shape;137;p5"/>
          <p:cNvSpPr txBox="1"/>
          <p:nvPr/>
        </p:nvSpPr>
        <p:spPr>
          <a:xfrm>
            <a:off x="594360" y="868680"/>
            <a:ext cx="11094720" cy="38404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The AI plugin is provider-neutral — connect any of these:</a:t>
            </a:r>
            <a:endParaRPr/>
          </a:p>
        </p:txBody>
      </p:sp>
      <p:graphicFrame>
        <p:nvGraphicFramePr>
          <p:cNvPr id="138" name="Google Shape;138;p5"/>
          <p:cNvGraphicFramePr/>
          <p:nvPr/>
        </p:nvGraphicFramePr>
        <p:xfrm>
          <a:off x="457200" y="1325880"/>
          <a:ext cx="3000000" cy="3000000"/>
        </p:xfrm>
        <a:graphic>
          <a:graphicData uri="http://schemas.openxmlformats.org/drawingml/2006/table">
            <a:tbl>
              <a:tblPr bandRow="1" firstRow="1">
                <a:noFill/>
                <a:tableStyleId>{844AB235-C50A-46CE-B0F0-F3B851AE07A5}</a:tableStyleId>
              </a:tblPr>
              <a:tblGrid>
                <a:gridCol w="2103125"/>
                <a:gridCol w="3200400"/>
                <a:gridCol w="5486400"/>
              </a:tblGrid>
              <a:tr h="640075">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Provider</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Link</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Notes</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r>
              <a:tr h="640075">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Google Gemini</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aistudio.google.com</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Free — no credit card required. Required for Image Generation.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640075">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OpenAI</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platform.openai.com/api-keys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Requires a paid plan.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40075">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Anthropic</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console.anthropic.com</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Requires a paid plan.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6"/>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5" name="Google Shape;145;p6"/>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2  ·  5 minutes</a:t>
            </a:r>
            <a:endParaRPr/>
          </a:p>
        </p:txBody>
      </p:sp>
      <p:sp>
        <p:nvSpPr>
          <p:cNvPr id="146" name="Google Shape;146;p6"/>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7" name="Google Shape;147;p6"/>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Image Generation and Editing</a:t>
            </a:r>
            <a:endParaRPr/>
          </a:p>
        </p:txBody>
      </p:sp>
      <p:sp>
        <p:nvSpPr>
          <p:cNvPr id="148" name="Google Shape;148;p6"/>
          <p:cNvSpPr txBox="1"/>
          <p:nvPr/>
        </p:nvSpPr>
        <p:spPr>
          <a:xfrm>
            <a:off x="594360" y="1170432"/>
            <a:ext cx="11094720" cy="468172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Settings &gt; AI → toggle on Image Generation and Editing.</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Add an Image block to a new post (Posts &gt; Add New Post).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Click Generate Image in the Image block toolbar. Enter a prompt and generate.</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Try Edit with AI to modify the generated image with a new prompt.</a:t>
            </a:r>
            <a:endParaRPr/>
          </a:p>
        </p:txBody>
      </p:sp>
      <p:sp>
        <p:nvSpPr>
          <p:cNvPr id="149" name="Google Shape;149;p6"/>
          <p:cNvSpPr/>
          <p:nvPr/>
        </p:nvSpPr>
        <p:spPr>
          <a:xfrm>
            <a:off x="502920" y="5897880"/>
            <a:ext cx="11186160" cy="685800"/>
          </a:xfrm>
          <a:prstGeom prst="rect">
            <a:avLst/>
          </a:prstGeom>
          <a:solidFill>
            <a:srgbClr val="FFF8E1"/>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0" name="Google Shape;150;p6"/>
          <p:cNvSpPr/>
          <p:nvPr/>
        </p:nvSpPr>
        <p:spPr>
          <a:xfrm>
            <a:off x="502920" y="5897880"/>
            <a:ext cx="59436" cy="685800"/>
          </a:xfrm>
          <a:prstGeom prst="rect">
            <a:avLst/>
          </a:prstGeom>
          <a:solidFill>
            <a:srgbClr val="96700A"/>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1" name="Google Shape;151;p6"/>
          <p:cNvSpPr txBox="1"/>
          <p:nvPr/>
        </p:nvSpPr>
        <p:spPr>
          <a:xfrm>
            <a:off x="640080" y="5897880"/>
            <a:ext cx="11049000" cy="685800"/>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96700A"/>
                </a:solidFill>
                <a:latin typeface="Arial"/>
                <a:ea typeface="Arial"/>
                <a:cs typeface="Arial"/>
                <a:sym typeface="Arial"/>
              </a:rPr>
              <a:t>Note:  </a:t>
            </a:r>
            <a:r>
              <a:rPr b="0" i="0" lang="en-US" sz="1500" u="none" cap="none" strike="noStrike">
                <a:solidFill>
                  <a:srgbClr val="1E1E1E"/>
                </a:solidFill>
                <a:latin typeface="Arial"/>
                <a:ea typeface="Arial"/>
                <a:cs typeface="Arial"/>
                <a:sym typeface="Arial"/>
              </a:rPr>
              <a:t>Image generation requires Google Gemini — Anthropic and OpenAI keys may not support it.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7"/>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8" name="Google Shape;158;p7"/>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3  ·  30 minutes</a:t>
            </a:r>
            <a:endParaRPr/>
          </a:p>
        </p:txBody>
      </p:sp>
      <p:sp>
        <p:nvSpPr>
          <p:cNvPr id="159" name="Google Shape;159;p7"/>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0" name="Google Shape;160;p7"/>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Editor Experiments</a:t>
            </a:r>
            <a:endParaRPr/>
          </a:p>
        </p:txBody>
      </p:sp>
      <p:sp>
        <p:nvSpPr>
          <p:cNvPr id="161" name="Google Shape;161;p7"/>
          <p:cNvSpPr txBox="1"/>
          <p:nvPr/>
        </p:nvSpPr>
        <p:spPr>
          <a:xfrm>
            <a:off x="594360" y="1170432"/>
            <a:ext cx="1109472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700" u="none" cap="none" strike="noStrike">
                <a:solidFill>
                  <a:srgbClr val="1E1E1E"/>
                </a:solidFill>
                <a:latin typeface="Arial"/>
                <a:ea typeface="Arial"/>
                <a:cs typeface="Arial"/>
                <a:sym typeface="Arial"/>
              </a:rPr>
              <a:t>First: Settings &gt; AI → enable all 9 Editor Experiments (toggles save automatically).</a:t>
            </a:r>
            <a:endParaRPr/>
          </a:p>
        </p:txBody>
      </p:sp>
      <p:sp>
        <p:nvSpPr>
          <p:cNvPr id="162" name="Google Shape;162;p7"/>
          <p:cNvSpPr txBox="1"/>
          <p:nvPr/>
        </p:nvSpPr>
        <p:spPr>
          <a:xfrm>
            <a:off x="594360" y="1700784"/>
            <a:ext cx="11094720" cy="41148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700" u="none" cap="none" strike="noStrike">
                <a:solidFill>
                  <a:srgbClr val="1E1E1E"/>
                </a:solidFill>
                <a:latin typeface="Arial"/>
                <a:ea typeface="Arial"/>
                <a:cs typeface="Arial"/>
                <a:sym typeface="Arial"/>
              </a:rPr>
              <a:t>Then: paste your draft blog post into the post editor. Work through each experiment:</a:t>
            </a:r>
            <a:endParaRPr/>
          </a:p>
        </p:txBody>
      </p:sp>
      <p:sp>
        <p:nvSpPr>
          <p:cNvPr id="163" name="Google Shape;163;p7"/>
          <p:cNvSpPr txBox="1"/>
          <p:nvPr/>
        </p:nvSpPr>
        <p:spPr>
          <a:xfrm>
            <a:off x="594360" y="2267712"/>
            <a:ext cx="5029200" cy="422452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  Title Generation</a:t>
            </a:r>
            <a:endParaRPr/>
          </a:p>
          <a:p>
            <a:pPr indent="0" lvl="0" marL="0" marR="0" rtl="0" algn="l">
              <a:lnSpc>
                <a:spcPct val="120000"/>
              </a:lnSpc>
              <a:spcBef>
                <a:spcPts val="800"/>
              </a:spcBef>
              <a:spcAft>
                <a:spcPts val="0"/>
              </a:spcAft>
              <a:buNone/>
            </a:pPr>
            <a:r>
              <a:rPr b="0" i="0" lang="en-US" sz="1600" u="none" cap="none" strike="noStrike">
                <a:solidFill>
                  <a:srgbClr val="1E1E1E"/>
                </a:solidFill>
                <a:latin typeface="Arial"/>
                <a:ea typeface="Arial"/>
                <a:cs typeface="Arial"/>
                <a:sym typeface="Arial"/>
              </a:rPr>
              <a:t>✔  Excerpt Generation</a:t>
            </a:r>
            <a:endParaRPr/>
          </a:p>
          <a:p>
            <a:pPr indent="0" lvl="0" marL="0" marR="0" rtl="0" algn="l">
              <a:lnSpc>
                <a:spcPct val="120000"/>
              </a:lnSpc>
              <a:spcBef>
                <a:spcPts val="800"/>
              </a:spcBef>
              <a:spcAft>
                <a:spcPts val="0"/>
              </a:spcAft>
              <a:buNone/>
            </a:pPr>
            <a:r>
              <a:rPr b="0" i="0" lang="en-US" sz="1600" u="none" cap="none" strike="noStrike">
                <a:solidFill>
                  <a:srgbClr val="1E1E1E"/>
                </a:solidFill>
                <a:latin typeface="Arial"/>
                <a:ea typeface="Arial"/>
                <a:cs typeface="Arial"/>
                <a:sym typeface="Arial"/>
              </a:rPr>
              <a:t>✔  Meta Description Generation</a:t>
            </a:r>
            <a:endParaRPr/>
          </a:p>
          <a:p>
            <a:pPr indent="0" lvl="0" marL="0" marR="0" rtl="0" algn="l">
              <a:lnSpc>
                <a:spcPct val="120000"/>
              </a:lnSpc>
              <a:spcBef>
                <a:spcPts val="800"/>
              </a:spcBef>
              <a:spcAft>
                <a:spcPts val="0"/>
              </a:spcAft>
              <a:buNone/>
            </a:pPr>
            <a:r>
              <a:rPr b="0" i="0" lang="en-US" sz="1600" u="none" cap="none" strike="noStrike">
                <a:solidFill>
                  <a:srgbClr val="1E1E1E"/>
                </a:solidFill>
                <a:latin typeface="Arial"/>
                <a:ea typeface="Arial"/>
                <a:cs typeface="Arial"/>
                <a:sym typeface="Arial"/>
              </a:rPr>
              <a:t>✔  Content Classification</a:t>
            </a:r>
            <a:endParaRPr/>
          </a:p>
          <a:p>
            <a:pPr indent="0" lvl="0" marL="0" marR="0" rtl="0" algn="l">
              <a:lnSpc>
                <a:spcPct val="120000"/>
              </a:lnSpc>
              <a:spcBef>
                <a:spcPts val="800"/>
              </a:spcBef>
              <a:spcAft>
                <a:spcPts val="0"/>
              </a:spcAft>
              <a:buNone/>
            </a:pPr>
            <a:r>
              <a:rPr b="0" i="0" lang="en-US" sz="1600" u="none" cap="none" strike="noStrike">
                <a:solidFill>
                  <a:srgbClr val="1E1E1E"/>
                </a:solidFill>
                <a:latin typeface="Arial"/>
                <a:ea typeface="Arial"/>
                <a:cs typeface="Arial"/>
                <a:sym typeface="Arial"/>
              </a:rPr>
              <a:t>✔  Content Resizing</a:t>
            </a:r>
            <a:endParaRPr/>
          </a:p>
        </p:txBody>
      </p:sp>
      <p:sp>
        <p:nvSpPr>
          <p:cNvPr id="164" name="Google Shape;164;p7"/>
          <p:cNvSpPr txBox="1"/>
          <p:nvPr/>
        </p:nvSpPr>
        <p:spPr>
          <a:xfrm>
            <a:off x="5943600" y="2267712"/>
            <a:ext cx="5029200" cy="422452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  Content Summarization</a:t>
            </a:r>
            <a:endParaRPr/>
          </a:p>
          <a:p>
            <a:pPr indent="0" lvl="0" marL="0" marR="0" rtl="0" algn="l">
              <a:lnSpc>
                <a:spcPct val="120000"/>
              </a:lnSpc>
              <a:spcBef>
                <a:spcPts val="800"/>
              </a:spcBef>
              <a:spcAft>
                <a:spcPts val="0"/>
              </a:spcAft>
              <a:buNone/>
            </a:pPr>
            <a:r>
              <a:rPr b="0" i="0" lang="en-US" sz="1600" u="none" cap="none" strike="noStrike">
                <a:solidFill>
                  <a:srgbClr val="1E1E1E"/>
                </a:solidFill>
                <a:latin typeface="Arial"/>
                <a:ea typeface="Arial"/>
                <a:cs typeface="Arial"/>
                <a:sym typeface="Arial"/>
              </a:rPr>
              <a:t>✔  Alt Text Generation</a:t>
            </a:r>
            <a:endParaRPr/>
          </a:p>
          <a:p>
            <a:pPr indent="0" lvl="0" marL="0" marR="0" rtl="0" algn="l">
              <a:lnSpc>
                <a:spcPct val="120000"/>
              </a:lnSpc>
              <a:spcBef>
                <a:spcPts val="800"/>
              </a:spcBef>
              <a:spcAft>
                <a:spcPts val="0"/>
              </a:spcAft>
              <a:buNone/>
            </a:pPr>
            <a:r>
              <a:rPr b="0" i="0" lang="en-US" sz="1600" u="none" cap="none" strike="noStrike">
                <a:solidFill>
                  <a:srgbClr val="1E1E1E"/>
                </a:solidFill>
                <a:latin typeface="Arial"/>
                <a:ea typeface="Arial"/>
                <a:cs typeface="Arial"/>
                <a:sym typeface="Arial"/>
              </a:rPr>
              <a:t>✔  Review Notes</a:t>
            </a:r>
            <a:endParaRPr/>
          </a:p>
          <a:p>
            <a:pPr indent="0" lvl="0" marL="0" marR="0" rtl="0" algn="l">
              <a:lnSpc>
                <a:spcPct val="120000"/>
              </a:lnSpc>
              <a:spcBef>
                <a:spcPts val="800"/>
              </a:spcBef>
              <a:spcAft>
                <a:spcPts val="0"/>
              </a:spcAft>
              <a:buNone/>
            </a:pPr>
            <a:r>
              <a:rPr b="0" i="0" lang="en-US" sz="1600" u="none" cap="none" strike="noStrike">
                <a:solidFill>
                  <a:srgbClr val="1E1E1E"/>
                </a:solidFill>
                <a:latin typeface="Arial"/>
                <a:ea typeface="Arial"/>
                <a:cs typeface="Arial"/>
                <a:sym typeface="Arial"/>
              </a:rPr>
              <a:t>✔  Refine from Notes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8"/>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1" name="Google Shape;171;p8"/>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Writing Tools</a:t>
            </a:r>
            <a:endParaRPr/>
          </a:p>
        </p:txBody>
      </p:sp>
      <p:sp>
        <p:nvSpPr>
          <p:cNvPr id="172" name="Google Shape;172;p8"/>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Title Generation</a:t>
            </a:r>
            <a:r>
              <a:rPr b="0" i="0" lang="en-US" sz="1600" u="none" cap="none" strike="noStrike">
                <a:solidFill>
                  <a:srgbClr val="1E1E1E"/>
                </a:solidFill>
                <a:latin typeface="Arial"/>
                <a:ea typeface="Arial"/>
                <a:cs typeface="Arial"/>
                <a:sym typeface="Arial"/>
              </a:rPr>
              <a:t>  Click the title field → AI icon → generate titles from your content. Pick one.</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Excerpt Generation</a:t>
            </a:r>
            <a:r>
              <a:rPr b="0" i="0" lang="en-US" sz="1600" u="none" cap="none" strike="noStrike">
                <a:solidFill>
                  <a:srgbClr val="1E1E1E"/>
                </a:solidFill>
                <a:latin typeface="Arial"/>
                <a:ea typeface="Arial"/>
                <a:cs typeface="Arial"/>
                <a:sym typeface="Arial"/>
              </a:rPr>
              <a:t>  Document sidebar → Excerpt panel → AI Generate. This targets search-result snippets.</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Meta Description Generation</a:t>
            </a:r>
            <a:r>
              <a:rPr b="0" i="0" lang="en-US" sz="1600" u="none" cap="none" strike="noStrike">
                <a:solidFill>
                  <a:srgbClr val="1E1E1E"/>
                </a:solidFill>
                <a:latin typeface="Arial"/>
                <a:ea typeface="Arial"/>
                <a:cs typeface="Arial"/>
                <a:sym typeface="Arial"/>
              </a:rPr>
              <a:t>  Document sidebar → Meta Description panel → Generate. (Integrates with Yoast/Rank Math if installed.)</a:t>
            </a:r>
            <a:endParaRPr/>
          </a:p>
          <a:p>
            <a:pPr indent="-411480" lvl="0" marL="411480" marR="0" rtl="0" algn="l">
              <a:lnSpc>
                <a:spcPct val="130000"/>
              </a:lnSpc>
              <a:spcBef>
                <a:spcPts val="12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Content Classification</a:t>
            </a:r>
            <a:r>
              <a:rPr b="0" i="0" lang="en-US" sz="1600" u="none" cap="none" strike="noStrike">
                <a:solidFill>
                  <a:srgbClr val="1E1E1E"/>
                </a:solidFill>
                <a:latin typeface="Arial"/>
                <a:ea typeface="Arial"/>
                <a:cs typeface="Arial"/>
                <a:sym typeface="Arial"/>
              </a:rPr>
              <a:t>  Document sidebar → Categories and Tags panels → AI suggestions. Accept or reject each one.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9"/>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9" name="Google Shape;179;p9"/>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Content Tools</a:t>
            </a:r>
            <a:endParaRPr/>
          </a:p>
        </p:txBody>
      </p:sp>
      <p:sp>
        <p:nvSpPr>
          <p:cNvPr id="180" name="Google Shape;180;p9"/>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Content Resizing</a:t>
            </a:r>
            <a:r>
              <a:rPr b="0" i="0" lang="en-US" sz="1600" u="none" cap="none" strike="noStrike">
                <a:solidFill>
                  <a:srgbClr val="1E1E1E"/>
                </a:solidFill>
                <a:latin typeface="Arial"/>
                <a:ea typeface="Arial"/>
                <a:cs typeface="Arial"/>
                <a:sym typeface="Arial"/>
              </a:rPr>
              <a:t>  Select a paragraph → AI icon in toolbar → try Shorten, Expand, and Rephrase.</a:t>
            </a:r>
            <a:endParaRPr/>
          </a:p>
          <a:p>
            <a:pPr indent="-411480" lvl="0" marL="411480" marR="0" rtl="0" algn="l">
              <a:lnSpc>
                <a:spcPct val="130000"/>
              </a:lnSpc>
              <a:spcBef>
                <a:spcPts val="14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Content Summarization</a:t>
            </a:r>
            <a:r>
              <a:rPr b="0" i="0" lang="en-US" sz="1600" u="none" cap="none" strike="noStrike">
                <a:solidFill>
                  <a:srgbClr val="1E1E1E"/>
                </a:solidFill>
                <a:latin typeface="Arial"/>
                <a:ea typeface="Arial"/>
                <a:cs typeface="Arial"/>
                <a:sym typeface="Arial"/>
              </a:rPr>
              <a:t>  Select all text → AI Summarize. Compare to the Excerpt: summarization is a prose overview, not a search snippet.</a:t>
            </a:r>
            <a:endParaRPr/>
          </a:p>
          <a:p>
            <a:pPr indent="-411480" lvl="0" marL="411480" marR="0" rtl="0" algn="l">
              <a:lnSpc>
                <a:spcPct val="130000"/>
              </a:lnSpc>
              <a:spcBef>
                <a:spcPts val="14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Alt Text Generation</a:t>
            </a:r>
            <a:r>
              <a:rPr b="0" i="0" lang="en-US" sz="1600" u="none" cap="none" strike="noStrike">
                <a:solidFill>
                  <a:srgbClr val="1E1E1E"/>
                </a:solidFill>
                <a:latin typeface="Arial"/>
                <a:ea typeface="Arial"/>
                <a:cs typeface="Arial"/>
                <a:sym typeface="Arial"/>
              </a:rPr>
              <a:t>  Click your image → Image block sidebar → Alternative text field → AI Generate. Read the result carefully. Does it describe the image accurately?</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2013-01-27T09:14:16Z</dcterms:created>
</cp:coreProperties>
</file>