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18" roundtripDataSignature="AMtx7mieFYd7XJYoFT3ceVupklTL7l8KPQ=="/>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Velda at Automattic"/>
  <p:cmAuthor clrIdx="1" id="1" initials="" lastIdx="1" name="Destiny Fox Kanno"/>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0A903F0-7CFE-4E0E-B41E-A3CC1A7861EB}">
  <a:tblStyle styleId="{50A903F0-7CFE-4E0E-B41E-A3CC1A7861EB}"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5" Type="http://schemas.openxmlformats.org/officeDocument/2006/relationships/commentAuthors" Target="commentAuthors.xml"/><Relationship Id="rId6" Type="http://schemas.openxmlformats.org/officeDocument/2006/relationships/slideMaster" Target="slideMasters/slideMaster1.xml"/><Relationship Id="rId18" Type="http://customschemas.google.com/relationships/presentationmetadata" Target="metadata"/><Relationship Id="rId7" Type="http://schemas.openxmlformats.org/officeDocument/2006/relationships/notesMaster" Target="notesMasters/notesMaster1.xml"/><Relationship Id="rId8" Type="http://schemas.openxmlformats.org/officeDocument/2006/relationships/slide" Target="slides/slide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6-07-27T02:54:24.712">
    <p:pos x="374" y="737"/>
    <p:text>Will people find what's described here on Playground?</p:text>
    <p:extLst>
      <p:ext uri="{C676402C-5697-4E1C-873F-D02D1690AC5C}">
        <p15:threadingInfo timeZoneBias="0"/>
      </p:ext>
      <p:ext uri="http://customooxmlschemas.google.com/">
        <go:slidesCustomData xmlns:go="http://customooxmlschemas.google.com/" commentPostId="AAACD_VL23U"/>
      </p:ext>
    </p:extLst>
  </p:cm>
  <p:cm authorId="1" idx="1" dt="2026-07-27T02:54:24.712">
    <p:pos x="374" y="737"/>
    <p:text>Hi Velda! Did you try running the steps in Playground?
My past tests confirmed you can follow these steps in Playground as described.</p:text>
    <p:extLst>
      <p:ext uri="{C676402C-5697-4E1C-873F-D02D1690AC5C}">
        <p15:threadingInfo timeZoneBias="0">
          <p15:parentCm authorId="0" idx="1"/>
        </p15:threadingInfo>
      </p:ext>
      <p:ext uri="http://customooxmlschemas.google.com/">
        <go:slidesCustomData xmlns:go="http://customooxmlschemas.google.com/" commentPostId="AAACEHMaTYc"/>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2" name="Google Shape;82;p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Welcome! Today you will learn to diagnose and fix the most common WordPress errors using tools that are built into WordPress or freely available. Everything runs in Playground - no live site is at risk. By the end, every participant will have a repeatable process for the next time something breaks.</a:t>
            </a:r>
            <a:endParaRPr/>
          </a:p>
        </p:txBody>
      </p:sp>
      <p:sp>
        <p:nvSpPr>
          <p:cNvPr id="83" name="Google Shape;83;p1: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0: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5" name="Google Shape;225;p10: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Highlight the Common WordPress Errors handbook and the Health Check plugin. The support forums are free and staffed by volunteers - always worth trying before paying for support.</a:t>
            </a:r>
            <a:endParaRPr/>
          </a:p>
        </p:txBody>
      </p:sp>
      <p:sp>
        <p:nvSpPr>
          <p:cNvPr id="226" name="Google Shape;226;p10: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2" name="Google Shape;92;p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Walk through these in under 60 seconds. The key message: participants will leave with a process, not just information.</a:t>
            </a:r>
            <a:endParaRPr/>
          </a:p>
        </p:txBody>
      </p:sp>
      <p:sp>
        <p:nvSpPr>
          <p:cNvPr id="93" name="Google Shape;93;p2: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5" name="Google Shape;115;p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Read this aloud. Some participants worry they need hosting access or a test site. Nothing to install, nothing to log in to.</a:t>
            </a:r>
            <a:endParaRPr/>
          </a:p>
        </p:txBody>
      </p:sp>
      <p:sp>
        <p:nvSpPr>
          <p:cNvPr id="116" name="Google Shape;116;p3: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1" name="Google Shape;131;p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 fresh Playground instance will mostly show green. That is fine - the goal is to learn to read the interface, not to fix real issues.</a:t>
            </a:r>
            <a:endParaRPr/>
          </a:p>
          <a:p>
            <a:pPr indent="0" lvl="0" marL="0" rtl="0" algn="l">
              <a:spcBef>
                <a:spcPts val="0"/>
              </a:spcBef>
              <a:spcAft>
                <a:spcPts val="0"/>
              </a:spcAft>
              <a:buNone/>
            </a:pPr>
            <a:r>
              <a:rPr lang="en-US"/>
              <a:t>The Info tab copy button is the most practical takeaway. Next time a participant contacts their host, they can paste this instead of answering 20 questions about PHP version and active plugins.</a:t>
            </a:r>
            <a:endParaRPr/>
          </a:p>
          <a:p>
            <a:pPr indent="0" lvl="0" marL="0" rtl="0" algn="l">
              <a:spcBef>
                <a:spcPts val="0"/>
              </a:spcBef>
              <a:spcAft>
                <a:spcPts val="0"/>
              </a:spcAft>
              <a:buNone/>
            </a:pPr>
            <a:r>
              <a:rPr lang="en-US"/>
              <a:t>Time check: this part should take exactly 10 minutes.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Site Health is built into WordPress core (since 5.2) - no plugin needed. Most site owners have never opened it. It runs background checks automatically. A fresh Playground instance will mostly show green. That is fine - the goal is to learn to read the interface, not to fix real issues. The Info tab copy button is the most practical takeaway. Next time a participant contacts their host, they can paste this instead of answering 20 questions about PHP version and active plugins. Time check: this part should take exactly 10 minutes.</a:t>
            </a:r>
            <a:endParaRPr/>
          </a:p>
        </p:txBody>
      </p:sp>
      <p:sp>
        <p:nvSpPr>
          <p:cNvPr id="132" name="Google Shape;132;p4: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5: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1" name="Google Shape;141;p5: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Reference slide. Advance here if participants get lost finding items in Site Health.</a:t>
            </a:r>
            <a:endParaRPr/>
          </a:p>
        </p:txBody>
      </p:sp>
      <p:sp>
        <p:nvSpPr>
          <p:cNvPr id="142" name="Google Shape;142;p5: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6: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0" name="Google Shape;160;p6: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Troubleshooting Mode uses cookies to show only you the stripped-down admin. This is the safest possible way to isolate a plugin conflict on a live site.</a:t>
            </a:r>
            <a:endParaRPr/>
          </a:p>
          <a:p>
            <a:pPr indent="0" lvl="0" marL="0" rtl="0" algn="l">
              <a:spcBef>
                <a:spcPts val="0"/>
              </a:spcBef>
              <a:spcAft>
                <a:spcPts val="0"/>
              </a:spcAft>
              <a:buNone/>
            </a:pPr>
            <a:r>
              <a:rPr lang="en-US"/>
              <a:t>The plugin was created by the WordPress support team. It is free and open source.</a:t>
            </a:r>
            <a:endParaRPr/>
          </a:p>
          <a:p>
            <a:pPr indent="0" lvl="0" marL="0" rtl="0" algn="l">
              <a:spcBef>
                <a:spcPts val="0"/>
              </a:spcBef>
              <a:spcAft>
                <a:spcPts val="0"/>
              </a:spcAft>
              <a:buNone/>
            </a:pPr>
            <a:r>
              <a:rPr lang="en-US"/>
              <a:t>Key message: deactivate-all-then-reactivate-one-by-one is the gold standard diagnostic for plugin conflicts. Troubleshooting Mode just makes it safe to do that without affecting visitors.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Key idea: Troubleshooting Mode is session-local. Other visitors see the live site normally. You can safely diagnose a conflict on a live site. Troubleshooting Mode uses cookies to show only you the stripped-down admin. The plugin was created by the WordPress support team. It is free and open source. Key message: deactivate-all-then-reactivate-one-by-one is the gold standard diagnostic for plugin conflicts. Troubleshooting Mode just makes it safe to do that without affecting visitors.</a:t>
            </a:r>
            <a:endParaRPr/>
          </a:p>
        </p:txBody>
      </p:sp>
      <p:sp>
        <p:nvSpPr>
          <p:cNvPr id="161" name="Google Shape;161;p6: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7: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0" name="Google Shape;170;p7: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Hello Dolly must be activated FIRST - WordPress blocks the critical error on the front end if the plugin with the syntax error is inactive.</a:t>
            </a:r>
            <a:endParaRPr/>
          </a:p>
          <a:p>
            <a:pPr indent="0" lvl="0" marL="0" rtl="0" algn="l">
              <a:spcBef>
                <a:spcPts val="0"/>
              </a:spcBef>
              <a:spcAft>
                <a:spcPts val="0"/>
              </a:spcAft>
              <a:buNone/>
            </a:pPr>
            <a:r>
              <a:rPr lang="en-US"/>
              <a:t>The syntax error trick (adding plain text on line 1) is safe and reliable. PHP cannot parse a file that starts with plain text, so it throws a fatal error immediately.</a:t>
            </a:r>
            <a:endParaRPr/>
          </a:p>
          <a:p>
            <a:pPr indent="0" lvl="0" marL="0" rtl="0" algn="l">
              <a:spcBef>
                <a:spcPts val="0"/>
              </a:spcBef>
              <a:spcAft>
                <a:spcPts val="0"/>
              </a:spcAft>
              <a:buNone/>
            </a:pPr>
            <a:r>
              <a:rPr lang="en-US"/>
              <a:t>On a real site, WordPress 5.2+ sends a recovery email to the admin address with a one-time Recovery Mode link. This lets the admin log in and deactivate the broken plugin even when the site is down.</a:t>
            </a:r>
            <a:endParaRPr/>
          </a:p>
          <a:p>
            <a:pPr indent="0" lvl="0" marL="0" rtl="0" algn="l">
              <a:spcBef>
                <a:spcPts val="0"/>
              </a:spcBef>
              <a:spcAft>
                <a:spcPts val="0"/>
              </a:spcAft>
              <a:buNone/>
            </a:pPr>
            <a:r>
              <a:rPr lang="en-US"/>
              <a:t>The File Browser is in the right-side panel - click the Sidebar icon (top-right toolbar), then the 'File browser' tab. Hello Dolly lives directly at wp-content/plugins/hello.php (no subdirectory). The File Browser auto-saves - watch for the 'Saving...' indicator.</a:t>
            </a:r>
            <a:endParaRPr/>
          </a:p>
          <a:p>
            <a:pPr indent="0" lvl="0" marL="0" rtl="0" algn="l">
              <a:spcBef>
                <a:spcPts val="0"/>
              </a:spcBef>
              <a:spcAft>
                <a:spcPts val="0"/>
              </a:spcAft>
              <a:buNone/>
            </a:pPr>
            <a:r>
              <a:rPr lang="en-US"/>
              <a:t>Key message: fatal errors look terrifying but are almost always caused by one bad plugin file. Once you know where to look, they take 2 minutes to fix.</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Hello Dolly must be activated FIRST - WordPress blocks the critical error on the front end if the plugin with the syntax error is inactive. The syntax error trick (adding plain text on line 1) is safe and reliable. PHP cannot parse a file that starts with plain text, so it throws a fatal error immediately. On a real site, WordPress 5.2+ sends a recovery email to the admin address with a one-time Recovery Mode link. This lets the admin log in and deactivate the broken plugin even when the site is down. The File Browser is in the right-side panel - click the Sidebar icon (top-right toolbar), then the File browser tab. Hello Dolly lives directly at wp-content/plugins/hello.php (no subdirectory). The File Browser auto-saves - watch for the Saving... indicator. Key message: fatal errors look terrifying but are almost always caused by one bad plugin file. Once you know where to look, they take 2 minutes to fix.</a:t>
            </a:r>
            <a:endParaRPr/>
          </a:p>
        </p:txBody>
      </p:sp>
      <p:sp>
        <p:nvSpPr>
          <p:cNvPr id="171" name="Google Shape;171;p7: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8: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6" name="Google Shape;186;p8: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Keep this part brisk - 2-3 minutes per fix. Walk through each one.</a:t>
            </a:r>
            <a:endParaRPr/>
          </a:p>
          <a:p>
            <a:pPr indent="0" lvl="0" marL="0" rtl="0" algn="l">
              <a:spcBef>
                <a:spcPts val="0"/>
              </a:spcBef>
              <a:spcAft>
                <a:spcPts val="0"/>
              </a:spcAft>
              <a:buNone/>
            </a:pPr>
            <a:r>
              <a:rPr lang="en-US"/>
              <a:t>Permalink reset: participants should try this right now in their Playground. Settings &gt; Permalinks &gt; Save Changes. It is quick and has no negative side effects.</a:t>
            </a:r>
            <a:endParaRPr/>
          </a:p>
          <a:p>
            <a:pPr indent="0" lvl="0" marL="0" rtl="0" algn="l">
              <a:spcBef>
                <a:spcPts val="0"/>
              </a:spcBef>
              <a:spcAft>
                <a:spcPts val="0"/>
              </a:spcAft>
              <a:buNone/>
            </a:pPr>
            <a:r>
              <a:rPr lang="en-US"/>
              <a:t>Caching: the hard refresh clears browser cache. If a caching plugin is active on a real site, participants also need to clear that separately.</a:t>
            </a:r>
            <a:endParaRPr/>
          </a:p>
          <a:p>
            <a:pPr indent="0" lvl="0" marL="0" rtl="0" algn="l">
              <a:spcBef>
                <a:spcPts val="0"/>
              </a:spcBef>
              <a:spcAft>
                <a:spcPts val="0"/>
              </a:spcAft>
              <a:buNone/>
            </a:pPr>
            <a:r>
              <a:rPr lang="en-US"/>
              <a:t>.maintenance file: usually visible in the hosting cPanel File Manager or via FTP. It starts with a dot so it may be hidden in some file managers.</a:t>
            </a:r>
            <a:endParaRPr/>
          </a:p>
          <a:p>
            <a:pPr indent="0" lvl="0" marL="0" rtl="0" algn="l">
              <a:spcBef>
                <a:spcPts val="0"/>
              </a:spcBef>
              <a:spcAft>
                <a:spcPts val="0"/>
              </a:spcAft>
              <a:buNone/>
            </a:pPr>
            <a:r>
              <a:rPr lang="en-US"/>
              <a:t>'Call your host': emphasize that hosting-side issues (database quota, memory limits, server errors) require hosting support. Site owners should not spend hours trying to fix something that is on the server side.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Keep this part brisk - 2 to 3 minutes per fix. Walk through each one. Permalink reset: participants should try this right now in their Playground. Settings &gt; Permalinks &gt; Save Changes. It is quick and has no negative side effects. Caching: the hard refresh clears browser cache. If a caching plugin is active on a real site, participants also need to clear that separately. .maintenance file: usually visible in the hosting cPanel File Manager or via FTP. It starts with a dot so it may be hidden in some file managers. "Call your host": emphasize that hosting-side issues (database quota, memory limits, server errors) require hosting support. Site owners should not spend hours trying to fix something that is on the server side.</a:t>
            </a:r>
            <a:endParaRPr/>
          </a:p>
        </p:txBody>
      </p:sp>
      <p:sp>
        <p:nvSpPr>
          <p:cNvPr id="187" name="Google Shape;187;p8: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9: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7" name="Google Shape;207;p9: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Give the debrief 5 full minutes. Question 1 surfaces the mindset shift: from reactive panic to proactive process. Question 2 identifies the practical takeaway each participant will actually use. Question 3 plants the seed for using Playground as a staging / reproduction environment.</a:t>
            </a:r>
            <a:endParaRPr/>
          </a:p>
          <a:p>
            <a:pPr indent="0" lvl="0" marL="0" rtl="0" algn="l">
              <a:spcBef>
                <a:spcPts val="0"/>
              </a:spcBef>
              <a:spcAft>
                <a:spcPts val="0"/>
              </a:spcAft>
              <a:buNone/>
            </a:pPr>
            <a:r>
              <a:rPr lang="en-US"/>
              <a:t>Read the win statement aloud to close.</a:t>
            </a:r>
            <a:endParaRPr/>
          </a:p>
        </p:txBody>
      </p:sp>
      <p:sp>
        <p:nvSpPr>
          <p:cNvPr id="208" name="Google Shape;208;p9: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1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1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1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1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1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1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1792288" y="612775"/>
            <a:ext cx="5486400" cy="4114800"/>
          </a:xfrm>
          <a:prstGeom prst="rect">
            <a:avLst/>
          </a:prstGeom>
          <a:noFill/>
          <a:ln>
            <a:noFill/>
          </a:ln>
        </p:spPr>
      </p:sp>
      <p:sp>
        <p:nvSpPr>
          <p:cNvPr id="64" name="Google Shape;64;p2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hyperlink" Target="https://wordpress.org/documentation/article/site-health-screen/" TargetMode="External"/><Relationship Id="rId4" Type="http://schemas.openxmlformats.org/officeDocument/2006/relationships/hyperlink" Target="https://developer.wordpress.org/advanced-administration/wordpress/common-errors/" TargetMode="External"/><Relationship Id="rId9" Type="http://schemas.openxmlformats.org/officeDocument/2006/relationships/image" Target="../media/image1.png"/><Relationship Id="rId5" Type="http://schemas.openxmlformats.org/officeDocument/2006/relationships/hyperlink" Target="https://wordpress.org/plugins/health-check/" TargetMode="External"/><Relationship Id="rId6" Type="http://schemas.openxmlformats.org/officeDocument/2006/relationships/hyperlink" Target="https://learn.wordpress.org/lesson/troubleshooting-your-site-plugin-and-theme-conflicts/" TargetMode="External"/><Relationship Id="rId7" Type="http://schemas.openxmlformats.org/officeDocument/2006/relationships/hyperlink" Target="https://wordpress.org/support/forums/" TargetMode="External"/><Relationship Id="rId8" Type="http://schemas.openxmlformats.org/officeDocument/2006/relationships/hyperlink" Target="https://playground.wordpress.ne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comments" Target="../comments/comment1.xml"/><Relationship Id="rId4" Type="http://schemas.openxmlformats.org/officeDocument/2006/relationships/hyperlink" Target="https://playground.wordpress.net"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hyperlink" Target="https://playground.wordpress.net/?plugin=health-check"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E1E1E"/>
        </a:solidFill>
      </p:bgPr>
    </p:bg>
    <p:spTree>
      <p:nvGrpSpPr>
        <p:cNvPr id="84" name="Shape 84"/>
        <p:cNvGrpSpPr/>
        <p:nvPr/>
      </p:nvGrpSpPr>
      <p:grpSpPr>
        <a:xfrm>
          <a:off x="0" y="0"/>
          <a:ext cx="0" cy="0"/>
          <a:chOff x="0" y="0"/>
          <a:chExt cx="0" cy="0"/>
        </a:xfrm>
      </p:grpSpPr>
      <p:sp>
        <p:nvSpPr>
          <p:cNvPr id="85" name="Google Shape;85;p1"/>
          <p:cNvSpPr/>
          <p:nvPr/>
        </p:nvSpPr>
        <p:spPr>
          <a:xfrm>
            <a:off x="0" y="0"/>
            <a:ext cx="292608" cy="6858000"/>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86" name="Google Shape;86;p1"/>
          <p:cNvSpPr txBox="1"/>
          <p:nvPr/>
        </p:nvSpPr>
        <p:spPr>
          <a:xfrm>
            <a:off x="658368" y="594360"/>
            <a:ext cx="9144000" cy="29260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400" u="none" cap="none" strike="noStrike">
                <a:solidFill>
                  <a:srgbClr val="FFFFFF"/>
                </a:solidFill>
                <a:latin typeface="Arial"/>
                <a:ea typeface="Arial"/>
                <a:cs typeface="Arial"/>
                <a:sym typeface="Arial"/>
              </a:rPr>
              <a:t>WordPress Meetup Activity</a:t>
            </a:r>
            <a:endParaRPr/>
          </a:p>
        </p:txBody>
      </p:sp>
      <p:sp>
        <p:nvSpPr>
          <p:cNvPr id="87" name="Google Shape;87;p1"/>
          <p:cNvSpPr txBox="1"/>
          <p:nvPr/>
        </p:nvSpPr>
        <p:spPr>
          <a:xfrm>
            <a:off x="658368" y="1371600"/>
            <a:ext cx="8686800" cy="22860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5200" u="none" cap="none" strike="noStrike">
                <a:solidFill>
                  <a:srgbClr val="FFFFFF"/>
                </a:solidFill>
                <a:latin typeface="Arial"/>
                <a:ea typeface="Arial"/>
                <a:cs typeface="Arial"/>
                <a:sym typeface="Arial"/>
              </a:rPr>
              <a:t>Diagnose and Fix:</a:t>
            </a:r>
            <a:endParaRPr/>
          </a:p>
          <a:p>
            <a:pPr indent="0" lvl="0" marL="0" marR="0" rtl="0" algn="l">
              <a:lnSpc>
                <a:spcPct val="108000"/>
              </a:lnSpc>
              <a:spcBef>
                <a:spcPts val="0"/>
              </a:spcBef>
              <a:spcAft>
                <a:spcPts val="0"/>
              </a:spcAft>
              <a:buNone/>
            </a:pPr>
            <a:r>
              <a:rPr b="1" i="0" lang="en-US" sz="4000" u="none" cap="none" strike="noStrike">
                <a:solidFill>
                  <a:srgbClr val="FFFFFF"/>
                </a:solidFill>
                <a:latin typeface="Arial"/>
                <a:ea typeface="Arial"/>
                <a:cs typeface="Arial"/>
                <a:sym typeface="Arial"/>
              </a:rPr>
              <a:t>Debugging WordPress for Site Owners</a:t>
            </a:r>
            <a:endParaRPr/>
          </a:p>
        </p:txBody>
      </p:sp>
      <p:sp>
        <p:nvSpPr>
          <p:cNvPr id="88" name="Google Shape;88;p1"/>
          <p:cNvSpPr txBox="1"/>
          <p:nvPr/>
        </p:nvSpPr>
        <p:spPr>
          <a:xfrm>
            <a:off x="658368" y="4160520"/>
            <a:ext cx="9601200" cy="4572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FFFFFF"/>
                </a:solidFill>
                <a:latin typeface="Arial"/>
                <a:ea typeface="Arial"/>
                <a:cs typeface="Arial"/>
                <a:sym typeface="Arial"/>
              </a:rPr>
              <a:t>60 minutes  ·  Beginner–Intermediate  ·  Browser only</a:t>
            </a:r>
            <a:endParaRPr/>
          </a:p>
        </p:txBody>
      </p:sp>
      <p:sp>
        <p:nvSpPr>
          <p:cNvPr id="89" name="Google Shape;89;p1"/>
          <p:cNvSpPr txBox="1"/>
          <p:nvPr/>
        </p:nvSpPr>
        <p:spPr>
          <a:xfrm>
            <a:off x="8961120" y="6309360"/>
            <a:ext cx="2743200" cy="365760"/>
          </a:xfrm>
          <a:prstGeom prst="rect">
            <a:avLst/>
          </a:prstGeom>
          <a:noFill/>
          <a:ln>
            <a:noFill/>
          </a:ln>
        </p:spPr>
        <p:txBody>
          <a:bodyPr anchorCtr="0" anchor="t" bIns="0" lIns="0" spcFirstLastPara="1" rIns="0" wrap="square" tIns="0">
            <a:spAutoFit/>
          </a:bodyPr>
          <a:lstStyle/>
          <a:p>
            <a:pPr indent="0" lvl="0" marL="0" marR="0" rtl="0" algn="r">
              <a:lnSpc>
                <a:spcPct val="120000"/>
              </a:lnSpc>
              <a:spcBef>
                <a:spcPts val="0"/>
              </a:spcBef>
              <a:spcAft>
                <a:spcPts val="0"/>
              </a:spcAft>
              <a:buNone/>
            </a:pPr>
            <a:r>
              <a:rPr b="0" i="0" lang="en-US" sz="1400" u="none" cap="none" strike="noStrike">
                <a:solidFill>
                  <a:srgbClr val="FFFFFF"/>
                </a:solidFill>
                <a:latin typeface="Arial"/>
                <a:ea typeface="Arial"/>
                <a:cs typeface="Arial"/>
                <a:sym typeface="Arial"/>
              </a:rPr>
              <a:t>playground.wordpress.net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0"/>
          <p:cNvSpPr/>
          <p:nvPr/>
        </p:nvSpPr>
        <p:spPr>
          <a:xfrm>
            <a:off x="0" y="0"/>
            <a:ext cx="12192000" cy="7315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29" name="Google Shape;229;p10"/>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Resources + Next Steps</a:t>
            </a:r>
            <a:endParaRPr/>
          </a:p>
        </p:txBody>
      </p:sp>
      <p:graphicFrame>
        <p:nvGraphicFramePr>
          <p:cNvPr id="230" name="Google Shape;230;p10"/>
          <p:cNvGraphicFramePr/>
          <p:nvPr/>
        </p:nvGraphicFramePr>
        <p:xfrm>
          <a:off x="457200" y="868680"/>
          <a:ext cx="3000000" cy="3000000"/>
        </p:xfrm>
        <a:graphic>
          <a:graphicData uri="http://schemas.openxmlformats.org/drawingml/2006/table">
            <a:tbl>
              <a:tblPr bandRow="1" firstRow="1">
                <a:noFill/>
                <a:tableStyleId>{50A903F0-7CFE-4E0E-B41E-A3CC1A7861EB}</a:tableStyleId>
              </a:tblPr>
              <a:tblGrid>
                <a:gridCol w="6217925"/>
                <a:gridCol w="4114800"/>
              </a:tblGrid>
              <a:tr h="566925">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Site Health Screen - Official docs for the built-in Tools &gt; Site Health</a:t>
                      </a:r>
                      <a:endParaRPr b="0"/>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3">
                            <a:extLst>
                              <a:ext uri="{A12FA001-AC4F-418D-AE19-62706E023703}">
                                <ahyp:hlinkClr val="tx"/>
                              </a:ext>
                            </a:extLst>
                          </a:hlinkClick>
                        </a:rPr>
                        <a:t>https://wordpress.org/documentation/article/site-health-screen/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Common WordPress Errors - Advanced Administration Handbook</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4">
                            <a:extLst>
                              <a:ext uri="{A12FA001-AC4F-418D-AE19-62706E023703}">
                                <ahyp:hlinkClr val="tx"/>
                              </a:ext>
                            </a:extLst>
                          </a:hlinkClick>
                        </a:rPr>
                        <a:t>https://developer.wordpress.org/advanced-administration/wordpress/common-errors/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Health Check &amp; Troubleshooting Plugin - Free plugin that adds Troubleshooting Mode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5">
                            <a:extLst>
                              <a:ext uri="{A12FA001-AC4F-418D-AE19-62706E023703}">
                                <ahyp:hlinkClr val="tx"/>
                              </a:ext>
                            </a:extLst>
                          </a:hlinkClick>
                        </a:rPr>
                        <a:t>https://wordpress.org/plugins/health-check/</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Troubleshooting Plugin &amp; Theme Conflicts - Learn WordPress lesson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6">
                            <a:extLst>
                              <a:ext uri="{A12FA001-AC4F-418D-AE19-62706E023703}">
                                <ahyp:hlinkClr val="tx"/>
                              </a:ext>
                            </a:extLst>
                          </a:hlinkClick>
                        </a:rPr>
                        <a:t>https://learn.wordpress.org/lesson/troubleshooting-your-site-plugin-and-theme-conflicts/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Support Forums - Free community help for any WordPress issue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7">
                            <a:extLst>
                              <a:ext uri="{A12FA001-AC4F-418D-AE19-62706E023703}">
                                <ahyp:hlinkClr val="tx"/>
                              </a:ext>
                            </a:extLst>
                          </a:hlinkClick>
                        </a:rPr>
                        <a:t>https://wordpress.org/support/forums/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WordPress Playground - Your zero-risk sandbox for testing and reproducing issues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8">
                            <a:extLst>
                              <a:ext uri="{A12FA001-AC4F-418D-AE19-62706E023703}">
                                <ahyp:hlinkClr val="tx"/>
                              </a:ext>
                            </a:extLst>
                          </a:hlinkClick>
                        </a:rPr>
                        <a:t>https://playground.wordpress.net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231" name="Google Shape;231;p10"/>
          <p:cNvSpPr txBox="1"/>
          <p:nvPr/>
        </p:nvSpPr>
        <p:spPr>
          <a:xfrm>
            <a:off x="2523175" y="5267888"/>
            <a:ext cx="5578500" cy="73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rgbClr val="000000"/>
                </a:solidFill>
                <a:latin typeface="Calibri"/>
                <a:ea typeface="Calibri"/>
                <a:cs typeface="Calibri"/>
                <a:sym typeface="Calibri"/>
              </a:rPr>
              <a:t>Scan this QR code to provide feedback on this activity</a:t>
            </a:r>
            <a:endParaRPr sz="3200">
              <a:solidFill>
                <a:srgbClr val="000000"/>
              </a:solidFill>
              <a:latin typeface="Calibri"/>
              <a:ea typeface="Calibri"/>
              <a:cs typeface="Calibri"/>
              <a:sym typeface="Calibri"/>
            </a:endParaRPr>
          </a:p>
        </p:txBody>
      </p:sp>
      <p:pic>
        <p:nvPicPr>
          <p:cNvPr id="232" name="Google Shape;232;p10" title="Activity Library Feedback Form QR Code.png"/>
          <p:cNvPicPr preferRelativeResize="0"/>
          <p:nvPr/>
        </p:nvPicPr>
        <p:blipFill>
          <a:blip r:embed="rId9">
            <a:alphaModFix/>
          </a:blip>
          <a:stretch>
            <a:fillRect/>
          </a:stretch>
        </p:blipFill>
        <p:spPr>
          <a:xfrm>
            <a:off x="502925" y="4920326"/>
            <a:ext cx="1560200" cy="15602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
          <p:cNvSpPr/>
          <p:nvPr/>
        </p:nvSpPr>
        <p:spPr>
          <a:xfrm>
            <a:off x="0" y="0"/>
            <a:ext cx="12192000" cy="7315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96" name="Google Shape;96;p2"/>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What You Will Be Able to Do</a:t>
            </a:r>
            <a:endParaRPr/>
          </a:p>
        </p:txBody>
      </p:sp>
      <p:sp>
        <p:nvSpPr>
          <p:cNvPr id="97" name="Google Shape;97;p2"/>
          <p:cNvSpPr/>
          <p:nvPr/>
        </p:nvSpPr>
        <p:spPr>
          <a:xfrm>
            <a:off x="502920" y="1069848"/>
            <a:ext cx="201168" cy="201168"/>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98" name="Google Shape;98;p2"/>
          <p:cNvSpPr txBox="1"/>
          <p:nvPr/>
        </p:nvSpPr>
        <p:spPr>
          <a:xfrm>
            <a:off x="822960" y="960120"/>
            <a:ext cx="4709160" cy="100584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Identify - </a:t>
            </a:r>
            <a:r>
              <a:rPr b="0" i="0" lang="en-US" sz="1600" u="none" cap="none" strike="noStrike">
                <a:solidFill>
                  <a:srgbClr val="1E1E1E"/>
                </a:solidFill>
                <a:latin typeface="Arial"/>
                <a:ea typeface="Arial"/>
                <a:cs typeface="Arial"/>
                <a:sym typeface="Arial"/>
              </a:rPr>
              <a:t>common error types and what triggers each</a:t>
            </a:r>
            <a:endParaRPr/>
          </a:p>
        </p:txBody>
      </p:sp>
      <p:sp>
        <p:nvSpPr>
          <p:cNvPr id="99" name="Google Shape;99;p2"/>
          <p:cNvSpPr/>
          <p:nvPr/>
        </p:nvSpPr>
        <p:spPr>
          <a:xfrm>
            <a:off x="502920" y="2075688"/>
            <a:ext cx="5029200" cy="13716"/>
          </a:xfrm>
          <a:prstGeom prst="rect">
            <a:avLst/>
          </a:prstGeom>
          <a:solidFill>
            <a:srgbClr val="F0F0F0"/>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0" name="Google Shape;100;p2"/>
          <p:cNvSpPr/>
          <p:nvPr/>
        </p:nvSpPr>
        <p:spPr>
          <a:xfrm>
            <a:off x="502920" y="2487168"/>
            <a:ext cx="201168" cy="201168"/>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1" name="Google Shape;101;p2"/>
          <p:cNvSpPr txBox="1"/>
          <p:nvPr/>
        </p:nvSpPr>
        <p:spPr>
          <a:xfrm>
            <a:off x="822960" y="2377440"/>
            <a:ext cx="4709160" cy="100584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Use - </a:t>
            </a:r>
            <a:r>
              <a:rPr b="0" i="0" lang="en-US" sz="1600" u="none" cap="none" strike="noStrike">
                <a:solidFill>
                  <a:srgbClr val="1E1E1E"/>
                </a:solidFill>
                <a:latin typeface="Arial"/>
                <a:ea typeface="Arial"/>
                <a:cs typeface="Arial"/>
                <a:sym typeface="Arial"/>
              </a:rPr>
              <a:t>Site Health to catch issues before they become emergencies</a:t>
            </a:r>
            <a:endParaRPr/>
          </a:p>
        </p:txBody>
      </p:sp>
      <p:sp>
        <p:nvSpPr>
          <p:cNvPr id="102" name="Google Shape;102;p2"/>
          <p:cNvSpPr/>
          <p:nvPr/>
        </p:nvSpPr>
        <p:spPr>
          <a:xfrm>
            <a:off x="502920" y="3493008"/>
            <a:ext cx="5029200" cy="13716"/>
          </a:xfrm>
          <a:prstGeom prst="rect">
            <a:avLst/>
          </a:prstGeom>
          <a:solidFill>
            <a:srgbClr val="F0F0F0"/>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3" name="Google Shape;103;p2"/>
          <p:cNvSpPr/>
          <p:nvPr/>
        </p:nvSpPr>
        <p:spPr>
          <a:xfrm>
            <a:off x="502920" y="3904488"/>
            <a:ext cx="201168" cy="201168"/>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4" name="Google Shape;104;p2"/>
          <p:cNvSpPr txBox="1"/>
          <p:nvPr/>
        </p:nvSpPr>
        <p:spPr>
          <a:xfrm>
            <a:off x="822960" y="3794760"/>
            <a:ext cx="4709160" cy="100584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Isolate - </a:t>
            </a:r>
            <a:r>
              <a:rPr b="0" i="0" lang="en-US" sz="1600" u="none" cap="none" strike="noStrike">
                <a:solidFill>
                  <a:srgbClr val="1E1E1E"/>
                </a:solidFill>
                <a:latin typeface="Arial"/>
                <a:ea typeface="Arial"/>
                <a:cs typeface="Arial"/>
                <a:sym typeface="Arial"/>
              </a:rPr>
              <a:t>plugin and theme conflicts without affecting live visitors</a:t>
            </a:r>
            <a:endParaRPr/>
          </a:p>
        </p:txBody>
      </p:sp>
      <p:sp>
        <p:nvSpPr>
          <p:cNvPr id="105" name="Google Shape;105;p2"/>
          <p:cNvSpPr/>
          <p:nvPr/>
        </p:nvSpPr>
        <p:spPr>
          <a:xfrm>
            <a:off x="5852160" y="1069848"/>
            <a:ext cx="201168" cy="201168"/>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6" name="Google Shape;106;p2"/>
          <p:cNvSpPr txBox="1"/>
          <p:nvPr/>
        </p:nvSpPr>
        <p:spPr>
          <a:xfrm>
            <a:off x="6172200" y="960120"/>
            <a:ext cx="4709160" cy="100584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Fix - </a:t>
            </a:r>
            <a:r>
              <a:rPr b="0" i="0" lang="en-US" sz="1600" u="none" cap="none" strike="noStrike">
                <a:solidFill>
                  <a:srgbClr val="1E1E1E"/>
                </a:solidFill>
                <a:latin typeface="Arial"/>
                <a:ea typeface="Arial"/>
                <a:cs typeface="Arial"/>
                <a:sym typeface="Arial"/>
              </a:rPr>
              <a:t>a Critical Error using the File Browser</a:t>
            </a:r>
            <a:endParaRPr/>
          </a:p>
        </p:txBody>
      </p:sp>
      <p:sp>
        <p:nvSpPr>
          <p:cNvPr id="107" name="Google Shape;107;p2"/>
          <p:cNvSpPr/>
          <p:nvPr/>
        </p:nvSpPr>
        <p:spPr>
          <a:xfrm>
            <a:off x="5852160" y="2075688"/>
            <a:ext cx="5029200" cy="13716"/>
          </a:xfrm>
          <a:prstGeom prst="rect">
            <a:avLst/>
          </a:prstGeom>
          <a:solidFill>
            <a:srgbClr val="F0F0F0"/>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8" name="Google Shape;108;p2"/>
          <p:cNvSpPr/>
          <p:nvPr/>
        </p:nvSpPr>
        <p:spPr>
          <a:xfrm>
            <a:off x="5852160" y="2487168"/>
            <a:ext cx="201168" cy="201168"/>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9" name="Google Shape;109;p2"/>
          <p:cNvSpPr txBox="1"/>
          <p:nvPr/>
        </p:nvSpPr>
        <p:spPr>
          <a:xfrm>
            <a:off x="6172200" y="2377440"/>
            <a:ext cx="4709160" cy="100584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Reset - </a:t>
            </a:r>
            <a:r>
              <a:rPr b="0" i="0" lang="en-US" sz="1600" u="none" cap="none" strike="noStrike">
                <a:solidFill>
                  <a:srgbClr val="1E1E1E"/>
                </a:solidFill>
                <a:latin typeface="Arial"/>
                <a:ea typeface="Arial"/>
                <a:cs typeface="Arial"/>
                <a:sym typeface="Arial"/>
              </a:rPr>
              <a:t>permalinks and .htaccess to cure 404 errors</a:t>
            </a:r>
            <a:endParaRPr/>
          </a:p>
        </p:txBody>
      </p:sp>
      <p:sp>
        <p:nvSpPr>
          <p:cNvPr id="110" name="Google Shape;110;p2"/>
          <p:cNvSpPr/>
          <p:nvPr/>
        </p:nvSpPr>
        <p:spPr>
          <a:xfrm>
            <a:off x="5852160" y="3493008"/>
            <a:ext cx="5029200" cy="13716"/>
          </a:xfrm>
          <a:prstGeom prst="rect">
            <a:avLst/>
          </a:prstGeom>
          <a:solidFill>
            <a:srgbClr val="F0F0F0"/>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1" name="Google Shape;111;p2"/>
          <p:cNvSpPr/>
          <p:nvPr/>
        </p:nvSpPr>
        <p:spPr>
          <a:xfrm>
            <a:off x="5852160" y="3904488"/>
            <a:ext cx="201168" cy="201168"/>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2" name="Google Shape;112;p2"/>
          <p:cNvSpPr txBox="1"/>
          <p:nvPr/>
        </p:nvSpPr>
        <p:spPr>
          <a:xfrm>
            <a:off x="6172200" y="3794760"/>
            <a:ext cx="4709160" cy="100584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Know - </a:t>
            </a:r>
            <a:r>
              <a:rPr b="0" i="0" lang="en-US" sz="1600" u="none" cap="none" strike="noStrike">
                <a:solidFill>
                  <a:srgbClr val="1E1E1E"/>
                </a:solidFill>
                <a:latin typeface="Arial"/>
                <a:ea typeface="Arial"/>
                <a:cs typeface="Arial"/>
                <a:sym typeface="Arial"/>
              </a:rPr>
              <a:t>when to call your host vs. fix it yourself</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3"/>
          <p:cNvSpPr/>
          <p:nvPr/>
        </p:nvSpPr>
        <p:spPr>
          <a:xfrm>
            <a:off x="0" y="0"/>
            <a:ext cx="12192000" cy="7315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9" name="Google Shape;119;p3"/>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What You'll Need</a:t>
            </a:r>
            <a:endParaRPr/>
          </a:p>
        </p:txBody>
      </p:sp>
      <p:sp>
        <p:nvSpPr>
          <p:cNvPr id="120" name="Google Shape;120;p3"/>
          <p:cNvSpPr/>
          <p:nvPr/>
        </p:nvSpPr>
        <p:spPr>
          <a:xfrm>
            <a:off x="502920" y="1051560"/>
            <a:ext cx="438912" cy="438912"/>
          </a:xfrm>
          <a:prstGeom prst="rect">
            <a:avLst/>
          </a:prstGeom>
          <a:solidFill>
            <a:srgbClr val="007017"/>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1" name="Google Shape;121;p3"/>
          <p:cNvSpPr txBox="1"/>
          <p:nvPr/>
        </p:nvSpPr>
        <p:spPr>
          <a:xfrm>
            <a:off x="521207" y="1042416"/>
            <a:ext cx="402336" cy="402336"/>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600" u="none" cap="none" strike="noStrike">
                <a:solidFill>
                  <a:srgbClr val="FFFFFF"/>
                </a:solidFill>
                <a:latin typeface="Arial"/>
                <a:ea typeface="Arial"/>
                <a:cs typeface="Arial"/>
                <a:sym typeface="Arial"/>
              </a:rPr>
              <a:t>✓</a:t>
            </a:r>
            <a:endParaRPr/>
          </a:p>
        </p:txBody>
      </p:sp>
      <p:sp>
        <p:nvSpPr>
          <p:cNvPr id="122" name="Google Shape;122;p3"/>
          <p:cNvSpPr txBox="1"/>
          <p:nvPr/>
        </p:nvSpPr>
        <p:spPr>
          <a:xfrm>
            <a:off x="1024128" y="1005840"/>
            <a:ext cx="9601200" cy="47548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2000" u="none" cap="none" strike="noStrike">
                <a:solidFill>
                  <a:srgbClr val="1E1E1E"/>
                </a:solidFill>
                <a:latin typeface="Arial"/>
                <a:ea typeface="Arial"/>
                <a:cs typeface="Arial"/>
                <a:sym typeface="Arial"/>
              </a:rPr>
              <a:t>A modern browser  </a:t>
            </a:r>
            <a:r>
              <a:rPr b="0" i="0" lang="en-US" sz="1600" u="none" cap="none" strike="noStrike">
                <a:solidFill>
                  <a:srgbClr val="1E1E1E"/>
                </a:solidFill>
                <a:latin typeface="Arial"/>
                <a:ea typeface="Arial"/>
                <a:cs typeface="Arial"/>
                <a:sym typeface="Arial"/>
              </a:rPr>
              <a:t>- Chrome, Firefox, Edge, or Safari</a:t>
            </a:r>
            <a:endParaRPr/>
          </a:p>
        </p:txBody>
      </p:sp>
      <p:sp>
        <p:nvSpPr>
          <p:cNvPr id="123" name="Google Shape;123;p3"/>
          <p:cNvSpPr/>
          <p:nvPr/>
        </p:nvSpPr>
        <p:spPr>
          <a:xfrm>
            <a:off x="502920" y="2057400"/>
            <a:ext cx="438912" cy="438912"/>
          </a:xfrm>
          <a:prstGeom prst="rect">
            <a:avLst/>
          </a:prstGeom>
          <a:solidFill>
            <a:srgbClr val="007017"/>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4" name="Google Shape;124;p3"/>
          <p:cNvSpPr txBox="1"/>
          <p:nvPr/>
        </p:nvSpPr>
        <p:spPr>
          <a:xfrm>
            <a:off x="521207" y="2048256"/>
            <a:ext cx="402336" cy="402336"/>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600" u="none" cap="none" strike="noStrike">
                <a:solidFill>
                  <a:srgbClr val="FFFFFF"/>
                </a:solidFill>
                <a:latin typeface="Arial"/>
                <a:ea typeface="Arial"/>
                <a:cs typeface="Arial"/>
                <a:sym typeface="Arial"/>
              </a:rPr>
              <a:t>✓</a:t>
            </a:r>
            <a:endParaRPr/>
          </a:p>
        </p:txBody>
      </p:sp>
      <p:sp>
        <p:nvSpPr>
          <p:cNvPr id="125" name="Google Shape;125;p3"/>
          <p:cNvSpPr txBox="1"/>
          <p:nvPr/>
        </p:nvSpPr>
        <p:spPr>
          <a:xfrm>
            <a:off x="1024128" y="2011680"/>
            <a:ext cx="9601200" cy="47548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2000" u="none" cap="none" strike="noStrike">
                <a:solidFill>
                  <a:srgbClr val="1E1E1E"/>
                </a:solidFill>
                <a:latin typeface="Arial"/>
                <a:ea typeface="Arial"/>
                <a:cs typeface="Arial"/>
                <a:sym typeface="Arial"/>
              </a:rPr>
              <a:t>An internet connection  </a:t>
            </a:r>
            <a:r>
              <a:rPr b="0" i="0" lang="en-US" sz="1600" u="none" cap="none" strike="noStrike">
                <a:solidFill>
                  <a:srgbClr val="1E1E1E"/>
                </a:solidFill>
                <a:latin typeface="Arial"/>
                <a:ea typeface="Arial"/>
                <a:cs typeface="Arial"/>
                <a:sym typeface="Arial"/>
              </a:rPr>
              <a:t>- Playground downloads WordPress on first load</a:t>
            </a:r>
            <a:endParaRPr/>
          </a:p>
        </p:txBody>
      </p:sp>
      <p:sp>
        <p:nvSpPr>
          <p:cNvPr id="126" name="Google Shape;126;p3"/>
          <p:cNvSpPr/>
          <p:nvPr/>
        </p:nvSpPr>
        <p:spPr>
          <a:xfrm>
            <a:off x="502920" y="3063240"/>
            <a:ext cx="438912" cy="43891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7" name="Google Shape;127;p3"/>
          <p:cNvSpPr txBox="1"/>
          <p:nvPr/>
        </p:nvSpPr>
        <p:spPr>
          <a:xfrm>
            <a:off x="521207" y="3054096"/>
            <a:ext cx="402336" cy="402336"/>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600" u="none" cap="none" strike="noStrike">
                <a:solidFill>
                  <a:srgbClr val="FFFFFF"/>
                </a:solidFill>
                <a:latin typeface="Arial"/>
                <a:ea typeface="Arial"/>
                <a:cs typeface="Arial"/>
                <a:sym typeface="Arial"/>
              </a:rPr>
              <a:t>✓</a:t>
            </a:r>
            <a:endParaRPr/>
          </a:p>
        </p:txBody>
      </p:sp>
      <p:sp>
        <p:nvSpPr>
          <p:cNvPr id="128" name="Google Shape;128;p3"/>
          <p:cNvSpPr txBox="1"/>
          <p:nvPr/>
        </p:nvSpPr>
        <p:spPr>
          <a:xfrm>
            <a:off x="1024128" y="3017520"/>
            <a:ext cx="9601200" cy="47548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2200" u="none" cap="none" strike="noStrike">
                <a:solidFill>
                  <a:srgbClr val="3858E9"/>
                </a:solidFill>
                <a:latin typeface="Arial"/>
                <a:ea typeface="Arial"/>
                <a:cs typeface="Arial"/>
                <a:sym typeface="Arial"/>
              </a:rPr>
              <a:t>That's it.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4"/>
          <p:cNvSpPr/>
          <p:nvPr/>
        </p:nvSpPr>
        <p:spPr>
          <a:xfrm>
            <a:off x="0" y="0"/>
            <a:ext cx="12192000" cy="7315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5" name="Google Shape;135;p4"/>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1 of 4  ·  10 minutes</a:t>
            </a:r>
            <a:endParaRPr/>
          </a:p>
        </p:txBody>
      </p:sp>
      <p:sp>
        <p:nvSpPr>
          <p:cNvPr id="136" name="Google Shape;136;p4"/>
          <p:cNvSpPr/>
          <p:nvPr/>
        </p:nvSpPr>
        <p:spPr>
          <a:xfrm>
            <a:off x="0" y="347472"/>
            <a:ext cx="12192000" cy="62179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7" name="Google Shape;137;p4"/>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Site Health - Your Early Warning System</a:t>
            </a:r>
            <a:endParaRPr/>
          </a:p>
        </p:txBody>
      </p:sp>
      <p:sp>
        <p:nvSpPr>
          <p:cNvPr id="138" name="Google Shape;138;p4"/>
          <p:cNvSpPr txBox="1"/>
          <p:nvPr/>
        </p:nvSpPr>
        <p:spPr>
          <a:xfrm>
            <a:off x="594360" y="1170432"/>
            <a:ext cx="11094600" cy="335760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2100" u="none" cap="none" strike="noStrike">
                <a:solidFill>
                  <a:srgbClr val="3858E9"/>
                </a:solidFill>
                <a:latin typeface="Arial"/>
                <a:ea typeface="Arial"/>
                <a:cs typeface="Arial"/>
                <a:sym typeface="Arial"/>
                <a:extLst>
                  <a:ext uri="http://customooxmlschemas.google.com/">
                    <go:slidesCustomData xmlns:go="http://customooxmlschemas.google.com/" textRoundtripDataId="0"/>
                  </a:ext>
                </a:extLst>
              </a:rPr>
              <a:t>1.</a:t>
            </a:r>
            <a:r>
              <a:rPr b="0" i="0" lang="en-US" sz="2100" u="none" cap="none" strike="noStrike">
                <a:solidFill>
                  <a:srgbClr val="1E1E1E"/>
                </a:solidFill>
                <a:latin typeface="Arial"/>
                <a:ea typeface="Arial"/>
                <a:cs typeface="Arial"/>
                <a:sym typeface="Arial"/>
                <a:extLst>
                  <a:ext uri="http://customooxmlschemas.google.com/">
                    <go:slidesCustomData xmlns:go="http://customooxmlschemas.google.com/" textRoundtripDataId="1"/>
                  </a:ext>
                </a:extLst>
              </a:rPr>
              <a:t>	</a:t>
            </a:r>
            <a:r>
              <a:rPr b="0" i="0" lang="en-US" sz="2100" u="sng" cap="none" strike="noStrike">
                <a:solidFill>
                  <a:srgbClr val="3858E9"/>
                </a:solidFill>
                <a:latin typeface="Arial"/>
                <a:ea typeface="Arial"/>
                <a:cs typeface="Arial"/>
                <a:sym typeface="Arial"/>
                <a:hlinkClick r:id="rId4">
                  <a:extLst>
                    <a:ext uri="{A12FA001-AC4F-418D-AE19-62706E023703}">
                      <ahyp:hlinkClr val="tx"/>
                    </a:ext>
                  </a:extLst>
                </a:hlinkClick>
                <a:extLst>
                  <a:ext uri="http://customooxmlschemas.google.com/">
                    <go:slidesCustomData xmlns:go="http://customooxmlschemas.google.com/" textRoundtripDataId="2"/>
                  </a:ext>
                </a:extLst>
              </a:rPr>
              <a:t>playground.wordpress.net</a:t>
            </a:r>
            <a:r>
              <a:rPr b="0" i="0" lang="en-US" sz="2100" u="none" cap="none" strike="noStrike">
                <a:solidFill>
                  <a:srgbClr val="1E1E1E"/>
                </a:solidFill>
                <a:latin typeface="Arial"/>
                <a:ea typeface="Arial"/>
                <a:cs typeface="Arial"/>
                <a:sym typeface="Arial"/>
                <a:extLst>
                  <a:ext uri="http://customooxmlschemas.google.com/">
                    <go:slidesCustomData xmlns:go="http://customooxmlschemas.google.com/" textRoundtripDataId="3"/>
                  </a:ext>
                </a:extLst>
              </a:rPr>
              <a:t> in a new tab.</a:t>
            </a:r>
            <a:endParaRPr sz="1900"/>
          </a:p>
          <a:p>
            <a:pPr indent="-411480" lvl="0" marL="411480" marR="0" rtl="0" algn="l">
              <a:lnSpc>
                <a:spcPct val="130000"/>
              </a:lnSpc>
              <a:spcBef>
                <a:spcPts val="1000"/>
              </a:spcBef>
              <a:spcAft>
                <a:spcPts val="0"/>
              </a:spcAft>
              <a:buNone/>
            </a:pPr>
            <a:r>
              <a:rPr b="1" i="0" lang="en-US" sz="2100" u="none" cap="none" strike="noStrike">
                <a:solidFill>
                  <a:srgbClr val="3858E9"/>
                </a:solidFill>
                <a:latin typeface="Arial"/>
                <a:ea typeface="Arial"/>
                <a:cs typeface="Arial"/>
                <a:sym typeface="Arial"/>
              </a:rPr>
              <a:t>2.</a:t>
            </a:r>
            <a:r>
              <a:rPr b="0" i="0" lang="en-US" sz="2100" u="none" cap="none" strike="noStrike">
                <a:solidFill>
                  <a:srgbClr val="1E1E1E"/>
                </a:solidFill>
                <a:latin typeface="Arial"/>
                <a:ea typeface="Arial"/>
                <a:cs typeface="Arial"/>
                <a:sym typeface="Arial"/>
              </a:rPr>
              <a:t>	Go to Tools &gt; Site Health.</a:t>
            </a:r>
            <a:endParaRPr sz="1900"/>
          </a:p>
          <a:p>
            <a:pPr indent="-411480" lvl="0" marL="411480" marR="0" rtl="0" algn="l">
              <a:lnSpc>
                <a:spcPct val="130000"/>
              </a:lnSpc>
              <a:spcBef>
                <a:spcPts val="1000"/>
              </a:spcBef>
              <a:spcAft>
                <a:spcPts val="0"/>
              </a:spcAft>
              <a:buNone/>
            </a:pPr>
            <a:r>
              <a:rPr b="1" i="0" lang="en-US" sz="2100" u="none" cap="none" strike="noStrike">
                <a:solidFill>
                  <a:srgbClr val="3858E9"/>
                </a:solidFill>
                <a:latin typeface="Arial"/>
                <a:ea typeface="Arial"/>
                <a:cs typeface="Arial"/>
                <a:sym typeface="Arial"/>
              </a:rPr>
              <a:t>3.</a:t>
            </a:r>
            <a:r>
              <a:rPr b="0" i="0" lang="en-US" sz="2100" u="none" cap="none" strike="noStrike">
                <a:solidFill>
                  <a:srgbClr val="1E1E1E"/>
                </a:solidFill>
                <a:latin typeface="Arial"/>
                <a:ea typeface="Arial"/>
                <a:cs typeface="Arial"/>
                <a:sym typeface="Arial"/>
              </a:rPr>
              <a:t>	Status tab: Critical (red), Recommended (yellow), Good (green). What would you do with a Critical item?</a:t>
            </a:r>
            <a:endParaRPr sz="1900"/>
          </a:p>
          <a:p>
            <a:pPr indent="-411480" lvl="0" marL="411480" marR="0" rtl="0" algn="l">
              <a:lnSpc>
                <a:spcPct val="130000"/>
              </a:lnSpc>
              <a:spcBef>
                <a:spcPts val="1000"/>
              </a:spcBef>
              <a:spcAft>
                <a:spcPts val="0"/>
              </a:spcAft>
              <a:buNone/>
            </a:pPr>
            <a:r>
              <a:rPr b="1" i="0" lang="en-US" sz="2100" u="none" cap="none" strike="noStrike">
                <a:solidFill>
                  <a:srgbClr val="3858E9"/>
                </a:solidFill>
                <a:latin typeface="Arial"/>
                <a:ea typeface="Arial"/>
                <a:cs typeface="Arial"/>
                <a:sym typeface="Arial"/>
              </a:rPr>
              <a:t>4.</a:t>
            </a:r>
            <a:r>
              <a:rPr b="0" i="0" lang="en-US" sz="2100" u="none" cap="none" strike="noStrike">
                <a:solidFill>
                  <a:srgbClr val="1E1E1E"/>
                </a:solidFill>
                <a:latin typeface="Arial"/>
                <a:ea typeface="Arial"/>
                <a:cs typeface="Arial"/>
                <a:sym typeface="Arial"/>
              </a:rPr>
              <a:t>	Info tab: click "Copy site info to clipboard". This is what support teams need when you ask for help.</a:t>
            </a:r>
            <a:endParaRPr sz="1900"/>
          </a:p>
          <a:p>
            <a:pPr indent="-411480" lvl="0" marL="411480" marR="0" rtl="0" algn="l">
              <a:lnSpc>
                <a:spcPct val="130000"/>
              </a:lnSpc>
              <a:spcBef>
                <a:spcPts val="1000"/>
              </a:spcBef>
              <a:spcAft>
                <a:spcPts val="0"/>
              </a:spcAft>
              <a:buNone/>
            </a:pPr>
            <a:r>
              <a:rPr b="1" i="0" lang="en-US" sz="2100" u="none" cap="none" strike="noStrike">
                <a:solidFill>
                  <a:srgbClr val="3858E9"/>
                </a:solidFill>
                <a:latin typeface="Arial"/>
                <a:ea typeface="Arial"/>
                <a:cs typeface="Arial"/>
                <a:sym typeface="Arial"/>
              </a:rPr>
              <a:t>5.</a:t>
            </a:r>
            <a:r>
              <a:rPr b="0" i="0" lang="en-US" sz="2100" u="none" cap="none" strike="noStrike">
                <a:solidFill>
                  <a:srgbClr val="1E1E1E"/>
                </a:solidFill>
                <a:latin typeface="Arial"/>
                <a:ea typeface="Arial"/>
                <a:cs typeface="Arial"/>
                <a:sym typeface="Arial"/>
              </a:rPr>
              <a:t>	Read any Recommended item. Note the issue description and the suggested fix.</a:t>
            </a:r>
            <a:endParaRPr sz="19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5"/>
          <p:cNvSpPr/>
          <p:nvPr/>
        </p:nvSpPr>
        <p:spPr>
          <a:xfrm>
            <a:off x="0" y="0"/>
            <a:ext cx="12192000" cy="7315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5" name="Google Shape;145;p5"/>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Site Health at a Glance</a:t>
            </a:r>
            <a:endParaRPr/>
          </a:p>
        </p:txBody>
      </p:sp>
      <p:sp>
        <p:nvSpPr>
          <p:cNvPr id="146" name="Google Shape;146;p5"/>
          <p:cNvSpPr txBox="1"/>
          <p:nvPr/>
        </p:nvSpPr>
        <p:spPr>
          <a:xfrm>
            <a:off x="502920" y="914400"/>
            <a:ext cx="4572000" cy="5029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3858E9"/>
                </a:solidFill>
                <a:latin typeface="Arial"/>
                <a:ea typeface="Arial"/>
                <a:cs typeface="Arial"/>
                <a:sym typeface="Arial"/>
              </a:rPr>
              <a:t>Status tab</a:t>
            </a:r>
            <a:endParaRPr/>
          </a:p>
        </p:txBody>
      </p:sp>
      <p:sp>
        <p:nvSpPr>
          <p:cNvPr id="147" name="Google Shape;147;p5"/>
          <p:cNvSpPr txBox="1"/>
          <p:nvPr/>
        </p:nvSpPr>
        <p:spPr>
          <a:xfrm>
            <a:off x="5303520" y="914400"/>
            <a:ext cx="6492240" cy="59436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400" u="none" cap="none" strike="noStrike">
                <a:solidFill>
                  <a:srgbClr val="1E1E1E"/>
                </a:solidFill>
                <a:latin typeface="Arial"/>
                <a:ea typeface="Arial"/>
                <a:cs typeface="Arial"/>
                <a:sym typeface="Arial"/>
              </a:rPr>
              <a:t>Critical / Recommended / Good items with descriptions and suggested fixes.</a:t>
            </a:r>
            <a:endParaRPr/>
          </a:p>
        </p:txBody>
      </p:sp>
      <p:sp>
        <p:nvSpPr>
          <p:cNvPr id="148" name="Google Shape;148;p5"/>
          <p:cNvSpPr/>
          <p:nvPr/>
        </p:nvSpPr>
        <p:spPr>
          <a:xfrm>
            <a:off x="502920" y="1554480"/>
            <a:ext cx="11186160" cy="18288"/>
          </a:xfrm>
          <a:prstGeom prst="rect">
            <a:avLst/>
          </a:prstGeom>
          <a:solidFill>
            <a:srgbClr val="F0F0F0"/>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9" name="Google Shape;149;p5"/>
          <p:cNvSpPr txBox="1"/>
          <p:nvPr/>
        </p:nvSpPr>
        <p:spPr>
          <a:xfrm>
            <a:off x="502920" y="1737360"/>
            <a:ext cx="4572000" cy="5029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3858E9"/>
                </a:solidFill>
                <a:latin typeface="Arial"/>
                <a:ea typeface="Arial"/>
                <a:cs typeface="Arial"/>
                <a:sym typeface="Arial"/>
              </a:rPr>
              <a:t>Info tab</a:t>
            </a:r>
            <a:endParaRPr/>
          </a:p>
        </p:txBody>
      </p:sp>
      <p:sp>
        <p:nvSpPr>
          <p:cNvPr id="150" name="Google Shape;150;p5"/>
          <p:cNvSpPr txBox="1"/>
          <p:nvPr/>
        </p:nvSpPr>
        <p:spPr>
          <a:xfrm>
            <a:off x="5303520" y="1737360"/>
            <a:ext cx="6492240" cy="59436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400" u="none" cap="none" strike="noStrike">
                <a:solidFill>
                  <a:srgbClr val="1E1E1E"/>
                </a:solidFill>
                <a:latin typeface="Arial"/>
                <a:ea typeface="Arial"/>
                <a:cs typeface="Arial"/>
                <a:sym typeface="Arial"/>
              </a:rPr>
              <a:t>Copy site info: PHP version, active plugins, WordPress version, server details.</a:t>
            </a:r>
            <a:endParaRPr/>
          </a:p>
        </p:txBody>
      </p:sp>
      <p:sp>
        <p:nvSpPr>
          <p:cNvPr id="151" name="Google Shape;151;p5"/>
          <p:cNvSpPr/>
          <p:nvPr/>
        </p:nvSpPr>
        <p:spPr>
          <a:xfrm>
            <a:off x="502920" y="2377440"/>
            <a:ext cx="11186160" cy="18288"/>
          </a:xfrm>
          <a:prstGeom prst="rect">
            <a:avLst/>
          </a:prstGeom>
          <a:solidFill>
            <a:srgbClr val="F0F0F0"/>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52" name="Google Shape;152;p5"/>
          <p:cNvSpPr txBox="1"/>
          <p:nvPr/>
        </p:nvSpPr>
        <p:spPr>
          <a:xfrm>
            <a:off x="502920" y="2560320"/>
            <a:ext cx="4572000" cy="5029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3858E9"/>
                </a:solidFill>
                <a:latin typeface="Arial"/>
                <a:ea typeface="Arial"/>
                <a:cs typeface="Arial"/>
                <a:sym typeface="Arial"/>
              </a:rPr>
              <a:t>Background checks</a:t>
            </a:r>
            <a:endParaRPr/>
          </a:p>
        </p:txBody>
      </p:sp>
      <p:sp>
        <p:nvSpPr>
          <p:cNvPr id="153" name="Google Shape;153;p5"/>
          <p:cNvSpPr txBox="1"/>
          <p:nvPr/>
        </p:nvSpPr>
        <p:spPr>
          <a:xfrm>
            <a:off x="5303520" y="2560320"/>
            <a:ext cx="6492240" cy="59436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400" u="none" cap="none" strike="noStrike">
                <a:solidFill>
                  <a:srgbClr val="1E1E1E"/>
                </a:solidFill>
                <a:latin typeface="Arial"/>
                <a:ea typeface="Arial"/>
                <a:cs typeface="Arial"/>
                <a:sym typeface="Arial"/>
              </a:rPr>
              <a:t>WordPress runs health checks automatically and emails critical issues to admin.</a:t>
            </a:r>
            <a:endParaRPr/>
          </a:p>
        </p:txBody>
      </p:sp>
      <p:sp>
        <p:nvSpPr>
          <p:cNvPr id="154" name="Google Shape;154;p5"/>
          <p:cNvSpPr/>
          <p:nvPr/>
        </p:nvSpPr>
        <p:spPr>
          <a:xfrm>
            <a:off x="502920" y="3200400"/>
            <a:ext cx="11186160" cy="18288"/>
          </a:xfrm>
          <a:prstGeom prst="rect">
            <a:avLst/>
          </a:prstGeom>
          <a:solidFill>
            <a:srgbClr val="F0F0F0"/>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55" name="Google Shape;155;p5"/>
          <p:cNvSpPr txBox="1"/>
          <p:nvPr/>
        </p:nvSpPr>
        <p:spPr>
          <a:xfrm>
            <a:off x="502920" y="3383280"/>
            <a:ext cx="4572000" cy="50292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3858E9"/>
                </a:solidFill>
                <a:latin typeface="Arial"/>
                <a:ea typeface="Arial"/>
                <a:cs typeface="Arial"/>
                <a:sym typeface="Arial"/>
              </a:rPr>
              <a:t>No plugins required</a:t>
            </a:r>
            <a:endParaRPr/>
          </a:p>
        </p:txBody>
      </p:sp>
      <p:sp>
        <p:nvSpPr>
          <p:cNvPr id="156" name="Google Shape;156;p5"/>
          <p:cNvSpPr txBox="1"/>
          <p:nvPr/>
        </p:nvSpPr>
        <p:spPr>
          <a:xfrm>
            <a:off x="5303520" y="3383280"/>
            <a:ext cx="6492240" cy="59436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400" u="none" cap="none" strike="noStrike">
                <a:solidFill>
                  <a:srgbClr val="1E1E1E"/>
                </a:solidFill>
                <a:latin typeface="Arial"/>
                <a:ea typeface="Arial"/>
                <a:cs typeface="Arial"/>
                <a:sym typeface="Arial"/>
              </a:rPr>
              <a:t>Built into WordPress core since version 5.2 (May 2019).</a:t>
            </a:r>
            <a:endParaRPr/>
          </a:p>
        </p:txBody>
      </p:sp>
      <p:sp>
        <p:nvSpPr>
          <p:cNvPr id="157" name="Google Shape;157;p5"/>
          <p:cNvSpPr/>
          <p:nvPr/>
        </p:nvSpPr>
        <p:spPr>
          <a:xfrm>
            <a:off x="502920" y="4023360"/>
            <a:ext cx="11186160" cy="18288"/>
          </a:xfrm>
          <a:prstGeom prst="rect">
            <a:avLst/>
          </a:prstGeom>
          <a:solidFill>
            <a:srgbClr val="F0F0F0"/>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6"/>
          <p:cNvSpPr/>
          <p:nvPr/>
        </p:nvSpPr>
        <p:spPr>
          <a:xfrm>
            <a:off x="0" y="0"/>
            <a:ext cx="12192000" cy="7315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4" name="Google Shape;164;p6"/>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2 of 4  ·  20 minutes</a:t>
            </a:r>
            <a:endParaRPr/>
          </a:p>
        </p:txBody>
      </p:sp>
      <p:sp>
        <p:nvSpPr>
          <p:cNvPr id="165" name="Google Shape;165;p6"/>
          <p:cNvSpPr/>
          <p:nvPr/>
        </p:nvSpPr>
        <p:spPr>
          <a:xfrm>
            <a:off x="0" y="347472"/>
            <a:ext cx="12192000" cy="62179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6" name="Google Shape;166;p6"/>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Plugin and Theme Conflicts</a:t>
            </a:r>
            <a:endParaRPr/>
          </a:p>
        </p:txBody>
      </p:sp>
      <p:sp>
        <p:nvSpPr>
          <p:cNvPr id="167" name="Google Shape;167;p6"/>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0" i="0" lang="en-US" sz="1600" u="sng" cap="none" strike="noStrike">
                <a:solidFill>
                  <a:srgbClr val="3858E9"/>
                </a:solidFill>
                <a:latin typeface="Arial"/>
                <a:ea typeface="Arial"/>
                <a:cs typeface="Arial"/>
                <a:sym typeface="Arial"/>
                <a:hlinkClick r:id="rId3">
                  <a:extLst>
                    <a:ext uri="{A12FA001-AC4F-418D-AE19-62706E023703}">
                      <ahyp:hlinkClr val="tx"/>
                    </a:ext>
                  </a:extLst>
                </a:hlinkClick>
              </a:rPr>
              <a:t>playground.wordpress.net/?plugin=health-check</a:t>
            </a:r>
            <a:r>
              <a:rPr b="0" i="0" lang="en-US" sz="1600" u="none" cap="none" strike="noStrike">
                <a:solidFill>
                  <a:srgbClr val="1E1E1E"/>
                </a:solidFill>
                <a:latin typeface="Arial"/>
                <a:ea typeface="Arial"/>
                <a:cs typeface="Arial"/>
                <a:sym typeface="Arial"/>
              </a:rPr>
              <a:t> (Health Check pre-installed).</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Go to Tools &gt; Site Health &gt; Troubleshooting tab.</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Click Enable Troubleshooting Mode. A green notice confirms you're in it.</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Check Plugins &gt; Installed Plugins: all plugins deactivated for your session only.</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In the right panel, expand Available plugins and click Enable next to each plugin one at a time - this is the isolation workflow.</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6.</a:t>
            </a:r>
            <a:r>
              <a:rPr b="0" i="0" lang="en-US" sz="1600" u="none" cap="none" strike="noStrike">
                <a:solidFill>
                  <a:srgbClr val="1E1E1E"/>
                </a:solidFill>
                <a:latin typeface="Arial"/>
                <a:ea typeface="Arial"/>
                <a:cs typeface="Arial"/>
                <a:sym typeface="Arial"/>
              </a:rPr>
              <a:t>	Click Disable Troubleshooting Mode when done.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7"/>
          <p:cNvSpPr/>
          <p:nvPr/>
        </p:nvSpPr>
        <p:spPr>
          <a:xfrm>
            <a:off x="0" y="0"/>
            <a:ext cx="12192000" cy="7315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4" name="Google Shape;174;p7"/>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3 of 4  ·  15 minutes</a:t>
            </a:r>
            <a:endParaRPr/>
          </a:p>
        </p:txBody>
      </p:sp>
      <p:sp>
        <p:nvSpPr>
          <p:cNvPr id="175" name="Google Shape;175;p7"/>
          <p:cNvSpPr/>
          <p:nvPr/>
        </p:nvSpPr>
        <p:spPr>
          <a:xfrm>
            <a:off x="0" y="347472"/>
            <a:ext cx="12192000" cy="62179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6" name="Google Shape;176;p7"/>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Critical Errors - Trigger, Read, Fix</a:t>
            </a:r>
            <a:endParaRPr/>
          </a:p>
        </p:txBody>
      </p:sp>
      <p:sp>
        <p:nvSpPr>
          <p:cNvPr id="177" name="Google Shape;177;p7"/>
          <p:cNvSpPr txBox="1"/>
          <p:nvPr/>
        </p:nvSpPr>
        <p:spPr>
          <a:xfrm>
            <a:off x="594360" y="1170432"/>
            <a:ext cx="11094720" cy="38587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500" u="none" cap="none" strike="noStrike">
                <a:solidFill>
                  <a:srgbClr val="3858E9"/>
                </a:solidFill>
                <a:latin typeface="Arial"/>
                <a:ea typeface="Arial"/>
                <a:cs typeface="Arial"/>
                <a:sym typeface="Arial"/>
              </a:rPr>
              <a:t>1.</a:t>
            </a:r>
            <a:r>
              <a:rPr b="0" i="0" lang="en-US" sz="1500" u="none" cap="none" strike="noStrike">
                <a:solidFill>
                  <a:srgbClr val="1E1E1E"/>
                </a:solidFill>
                <a:latin typeface="Arial"/>
                <a:ea typeface="Arial"/>
                <a:cs typeface="Arial"/>
                <a:sym typeface="Arial"/>
              </a:rPr>
              <a:t>	Go to Plugins &gt; Installed Plugins. Activate Hello Dolly. Then go to Tools &gt; Plugin File Editor.</a:t>
            </a:r>
            <a:endParaRPr/>
          </a:p>
          <a:p>
            <a:pPr indent="-411480" lvl="0" marL="411480" marR="0" rtl="0" algn="l">
              <a:lnSpc>
                <a:spcPct val="130000"/>
              </a:lnSpc>
              <a:spcBef>
                <a:spcPts val="600"/>
              </a:spcBef>
              <a:spcAft>
                <a:spcPts val="0"/>
              </a:spcAft>
              <a:buNone/>
            </a:pPr>
            <a:r>
              <a:rPr b="1" i="0" lang="en-US" sz="1500" u="none" cap="none" strike="noStrike">
                <a:solidFill>
                  <a:srgbClr val="3858E9"/>
                </a:solidFill>
                <a:latin typeface="Arial"/>
                <a:ea typeface="Arial"/>
                <a:cs typeface="Arial"/>
                <a:sym typeface="Arial"/>
              </a:rPr>
              <a:t>2.</a:t>
            </a:r>
            <a:r>
              <a:rPr b="0" i="0" lang="en-US" sz="1500" u="none" cap="none" strike="noStrike">
                <a:solidFill>
                  <a:srgbClr val="1E1E1E"/>
                </a:solidFill>
                <a:latin typeface="Arial"/>
                <a:ea typeface="Arial"/>
                <a:cs typeface="Arial"/>
                <a:sym typeface="Arial"/>
              </a:rPr>
              <a:t>	Select Hello Dolly from the dropdown. The plugin file opens.</a:t>
            </a:r>
            <a:endParaRPr/>
          </a:p>
          <a:p>
            <a:pPr indent="-411480" lvl="0" marL="411480" marR="0" rtl="0" algn="l">
              <a:lnSpc>
                <a:spcPct val="130000"/>
              </a:lnSpc>
              <a:spcBef>
                <a:spcPts val="600"/>
              </a:spcBef>
              <a:spcAft>
                <a:spcPts val="0"/>
              </a:spcAft>
              <a:buNone/>
            </a:pPr>
            <a:r>
              <a:rPr b="1" i="0" lang="en-US" sz="1500" u="none" cap="none" strike="noStrike">
                <a:solidFill>
                  <a:srgbClr val="3858E9"/>
                </a:solidFill>
                <a:latin typeface="Arial"/>
                <a:ea typeface="Arial"/>
                <a:cs typeface="Arial"/>
                <a:sym typeface="Arial"/>
              </a:rPr>
              <a:t>3.</a:t>
            </a:r>
            <a:r>
              <a:rPr b="0" i="0" lang="en-US" sz="1500" u="none" cap="none" strike="noStrike">
                <a:solidFill>
                  <a:srgbClr val="1E1E1E"/>
                </a:solidFill>
                <a:latin typeface="Arial"/>
                <a:ea typeface="Arial"/>
                <a:cs typeface="Arial"/>
                <a:sym typeface="Arial"/>
              </a:rPr>
              <a:t>	On line 1, add: this_is_a_syntax_error. Click Update File.</a:t>
            </a:r>
            <a:endParaRPr/>
          </a:p>
          <a:p>
            <a:pPr indent="-411480" lvl="0" marL="411480" marR="0" rtl="0" algn="l">
              <a:lnSpc>
                <a:spcPct val="130000"/>
              </a:lnSpc>
              <a:spcBef>
                <a:spcPts val="600"/>
              </a:spcBef>
              <a:spcAft>
                <a:spcPts val="0"/>
              </a:spcAft>
              <a:buNone/>
            </a:pPr>
            <a:r>
              <a:rPr b="1" i="0" lang="en-US" sz="1500" u="none" cap="none" strike="noStrike">
                <a:solidFill>
                  <a:srgbClr val="3858E9"/>
                </a:solidFill>
                <a:latin typeface="Arial"/>
                <a:ea typeface="Arial"/>
                <a:cs typeface="Arial"/>
                <a:sym typeface="Arial"/>
              </a:rPr>
              <a:t>4.</a:t>
            </a:r>
            <a:r>
              <a:rPr b="0" i="0" lang="en-US" sz="1500" u="none" cap="none" strike="noStrike">
                <a:solidFill>
                  <a:srgbClr val="1E1E1E"/>
                </a:solidFill>
                <a:latin typeface="Arial"/>
                <a:ea typeface="Arial"/>
                <a:cs typeface="Arial"/>
                <a:sym typeface="Arial"/>
              </a:rPr>
              <a:t>	Click Visit Site. The Critical Error screen appears.</a:t>
            </a:r>
            <a:endParaRPr/>
          </a:p>
          <a:p>
            <a:pPr indent="-411480" lvl="0" marL="411480" marR="0" rtl="0" algn="l">
              <a:lnSpc>
                <a:spcPct val="130000"/>
              </a:lnSpc>
              <a:spcBef>
                <a:spcPts val="600"/>
              </a:spcBef>
              <a:spcAft>
                <a:spcPts val="0"/>
              </a:spcAft>
              <a:buNone/>
            </a:pPr>
            <a:r>
              <a:rPr b="1" i="0" lang="en-US" sz="1500" u="none" cap="none" strike="noStrike">
                <a:solidFill>
                  <a:srgbClr val="3858E9"/>
                </a:solidFill>
                <a:latin typeface="Arial"/>
                <a:ea typeface="Arial"/>
                <a:cs typeface="Arial"/>
                <a:sym typeface="Arial"/>
              </a:rPr>
              <a:t>5.</a:t>
            </a:r>
            <a:r>
              <a:rPr b="0" i="0" lang="en-US" sz="1500" u="none" cap="none" strike="noStrike">
                <a:solidFill>
                  <a:srgbClr val="1E1E1E"/>
                </a:solidFill>
                <a:latin typeface="Arial"/>
                <a:ea typeface="Arial"/>
                <a:cs typeface="Arial"/>
                <a:sym typeface="Arial"/>
              </a:rPr>
              <a:t>	Click the Sidebar icon (top-right toolbar) to open the panel. Click the File browser tab.</a:t>
            </a:r>
            <a:endParaRPr/>
          </a:p>
          <a:p>
            <a:pPr indent="-411480" lvl="0" marL="411480" marR="0" rtl="0" algn="l">
              <a:lnSpc>
                <a:spcPct val="130000"/>
              </a:lnSpc>
              <a:spcBef>
                <a:spcPts val="600"/>
              </a:spcBef>
              <a:spcAft>
                <a:spcPts val="0"/>
              </a:spcAft>
              <a:buNone/>
            </a:pPr>
            <a:r>
              <a:rPr b="1" i="0" lang="en-US" sz="1500" u="none" cap="none" strike="noStrike">
                <a:solidFill>
                  <a:srgbClr val="3858E9"/>
                </a:solidFill>
                <a:latin typeface="Arial"/>
                <a:ea typeface="Arial"/>
                <a:cs typeface="Arial"/>
                <a:sym typeface="Arial"/>
              </a:rPr>
              <a:t>6.</a:t>
            </a:r>
            <a:r>
              <a:rPr b="0" i="0" lang="en-US" sz="1500" u="none" cap="none" strike="noStrike">
                <a:solidFill>
                  <a:srgbClr val="1E1E1E"/>
                </a:solidFill>
                <a:latin typeface="Arial"/>
                <a:ea typeface="Arial"/>
                <a:cs typeface="Arial"/>
                <a:sym typeface="Arial"/>
              </a:rPr>
              <a:t>	Navigate to wp-content &gt; plugins &gt; hello.php. Remove the line 1 error. File Browser auto-saves.</a:t>
            </a:r>
            <a:endParaRPr/>
          </a:p>
          <a:p>
            <a:pPr indent="-411480" lvl="0" marL="411480" marR="0" rtl="0" algn="l">
              <a:lnSpc>
                <a:spcPct val="130000"/>
              </a:lnSpc>
              <a:spcBef>
                <a:spcPts val="600"/>
              </a:spcBef>
              <a:spcAft>
                <a:spcPts val="0"/>
              </a:spcAft>
              <a:buNone/>
            </a:pPr>
            <a:r>
              <a:rPr b="1" i="0" lang="en-US" sz="1500" u="none" cap="none" strike="noStrike">
                <a:solidFill>
                  <a:srgbClr val="3858E9"/>
                </a:solidFill>
                <a:latin typeface="Arial"/>
                <a:ea typeface="Arial"/>
                <a:cs typeface="Arial"/>
                <a:sym typeface="Arial"/>
              </a:rPr>
              <a:t>7.</a:t>
            </a:r>
            <a:r>
              <a:rPr b="0" i="0" lang="en-US" sz="1500" u="none" cap="none" strike="noStrike">
                <a:solidFill>
                  <a:srgbClr val="1E1E1E"/>
                </a:solidFill>
                <a:latin typeface="Arial"/>
                <a:ea typeface="Arial"/>
                <a:cs typeface="Arial"/>
                <a:sym typeface="Arial"/>
              </a:rPr>
              <a:t>	Reload the site. Error is gone.</a:t>
            </a:r>
            <a:endParaRPr/>
          </a:p>
        </p:txBody>
      </p:sp>
      <p:sp>
        <p:nvSpPr>
          <p:cNvPr id="178" name="Google Shape;178;p7"/>
          <p:cNvSpPr/>
          <p:nvPr/>
        </p:nvSpPr>
        <p:spPr>
          <a:xfrm>
            <a:off x="502920" y="4492430"/>
            <a:ext cx="11186100" cy="685800"/>
          </a:xfrm>
          <a:prstGeom prst="rect">
            <a:avLst/>
          </a:prstGeom>
          <a:solidFill>
            <a:srgbClr val="FFF8E1"/>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9" name="Google Shape;179;p7"/>
          <p:cNvSpPr/>
          <p:nvPr/>
        </p:nvSpPr>
        <p:spPr>
          <a:xfrm>
            <a:off x="502920" y="4492430"/>
            <a:ext cx="59400" cy="685800"/>
          </a:xfrm>
          <a:prstGeom prst="rect">
            <a:avLst/>
          </a:prstGeom>
          <a:solidFill>
            <a:srgbClr val="96700A"/>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80" name="Google Shape;180;p7"/>
          <p:cNvSpPr txBox="1"/>
          <p:nvPr/>
        </p:nvSpPr>
        <p:spPr>
          <a:xfrm>
            <a:off x="640080" y="4719830"/>
            <a:ext cx="11049000" cy="231000"/>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96700A"/>
                </a:solidFill>
                <a:latin typeface="Arial"/>
                <a:ea typeface="Arial"/>
                <a:cs typeface="Arial"/>
                <a:sym typeface="Arial"/>
              </a:rPr>
              <a:t>In Playground:  </a:t>
            </a:r>
            <a:r>
              <a:rPr b="0" i="0" lang="en-US" sz="1500" u="none" cap="none" strike="noStrike">
                <a:solidFill>
                  <a:srgbClr val="1E1E1E"/>
                </a:solidFill>
                <a:latin typeface="Arial"/>
                <a:ea typeface="Arial"/>
                <a:cs typeface="Arial"/>
                <a:sym typeface="Arial"/>
              </a:rPr>
              <a:t>fix via File Browser directly</a:t>
            </a:r>
            <a:endParaRPr/>
          </a:p>
        </p:txBody>
      </p:sp>
      <p:sp>
        <p:nvSpPr>
          <p:cNvPr id="181" name="Google Shape;181;p7"/>
          <p:cNvSpPr/>
          <p:nvPr/>
        </p:nvSpPr>
        <p:spPr>
          <a:xfrm>
            <a:off x="502920" y="5223950"/>
            <a:ext cx="11186100" cy="685800"/>
          </a:xfrm>
          <a:prstGeom prst="rect">
            <a:avLst/>
          </a:prstGeom>
          <a:solidFill>
            <a:srgbClr val="F0FFF4"/>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82" name="Google Shape;182;p7"/>
          <p:cNvSpPr/>
          <p:nvPr/>
        </p:nvSpPr>
        <p:spPr>
          <a:xfrm>
            <a:off x="502920" y="5223950"/>
            <a:ext cx="59400" cy="685800"/>
          </a:xfrm>
          <a:prstGeom prst="rect">
            <a:avLst/>
          </a:prstGeom>
          <a:solidFill>
            <a:srgbClr val="007017"/>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83" name="Google Shape;183;p7"/>
          <p:cNvSpPr txBox="1"/>
          <p:nvPr/>
        </p:nvSpPr>
        <p:spPr>
          <a:xfrm>
            <a:off x="640080" y="5451350"/>
            <a:ext cx="11049000" cy="231000"/>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007017"/>
                </a:solidFill>
                <a:latin typeface="Arial"/>
                <a:ea typeface="Arial"/>
                <a:cs typeface="Arial"/>
                <a:sym typeface="Arial"/>
              </a:rPr>
              <a:t>On a live site:  </a:t>
            </a:r>
            <a:r>
              <a:rPr b="0" i="0" lang="en-US" sz="1500" u="none" cap="none" strike="noStrike">
                <a:solidFill>
                  <a:srgbClr val="1E1E1E"/>
                </a:solidFill>
                <a:latin typeface="Arial"/>
                <a:ea typeface="Arial"/>
                <a:cs typeface="Arial"/>
                <a:sym typeface="Arial"/>
              </a:rPr>
              <a:t>use recovery email link or FTP</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8"/>
          <p:cNvSpPr/>
          <p:nvPr/>
        </p:nvSpPr>
        <p:spPr>
          <a:xfrm>
            <a:off x="0" y="0"/>
            <a:ext cx="12192000" cy="7315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0" name="Google Shape;190;p8"/>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4 of 4  ·  10 minutes</a:t>
            </a:r>
            <a:endParaRPr/>
          </a:p>
        </p:txBody>
      </p:sp>
      <p:sp>
        <p:nvSpPr>
          <p:cNvPr id="191" name="Google Shape;191;p8"/>
          <p:cNvSpPr/>
          <p:nvPr/>
        </p:nvSpPr>
        <p:spPr>
          <a:xfrm>
            <a:off x="0" y="347472"/>
            <a:ext cx="12192000" cy="62179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2" name="Google Shape;192;p8"/>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Quick Fixes Every Site Owner Should Know</a:t>
            </a:r>
            <a:endParaRPr/>
          </a:p>
        </p:txBody>
      </p:sp>
      <p:sp>
        <p:nvSpPr>
          <p:cNvPr id="193" name="Google Shape;193;p8"/>
          <p:cNvSpPr txBox="1"/>
          <p:nvPr/>
        </p:nvSpPr>
        <p:spPr>
          <a:xfrm>
            <a:off x="502920" y="1261872"/>
            <a:ext cx="4114800" cy="4572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3858E9"/>
                </a:solidFill>
                <a:latin typeface="Arial"/>
                <a:ea typeface="Arial"/>
                <a:cs typeface="Arial"/>
                <a:sym typeface="Arial"/>
              </a:rPr>
              <a:t>404 errors after migration</a:t>
            </a:r>
            <a:endParaRPr/>
          </a:p>
        </p:txBody>
      </p:sp>
      <p:sp>
        <p:nvSpPr>
          <p:cNvPr id="194" name="Google Shape;194;p8"/>
          <p:cNvSpPr txBox="1"/>
          <p:nvPr/>
        </p:nvSpPr>
        <p:spPr>
          <a:xfrm>
            <a:off x="4754880" y="1261872"/>
            <a:ext cx="6858000" cy="54864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400" u="none" cap="none" strike="noStrike">
                <a:solidFill>
                  <a:srgbClr val="1E1E1E"/>
                </a:solidFill>
                <a:latin typeface="Arial"/>
                <a:ea typeface="Arial"/>
                <a:cs typeface="Arial"/>
                <a:sym typeface="Arial"/>
              </a:rPr>
              <a:t>Settings &gt; Permalinks &gt; Save Changes - regenerates .htaccess and flushes rewrite rules.</a:t>
            </a:r>
            <a:endParaRPr/>
          </a:p>
        </p:txBody>
      </p:sp>
      <p:sp>
        <p:nvSpPr>
          <p:cNvPr id="195" name="Google Shape;195;p8"/>
          <p:cNvSpPr/>
          <p:nvPr/>
        </p:nvSpPr>
        <p:spPr>
          <a:xfrm>
            <a:off x="502920" y="1856232"/>
            <a:ext cx="11186160" cy="13716"/>
          </a:xfrm>
          <a:prstGeom prst="rect">
            <a:avLst/>
          </a:prstGeom>
          <a:solidFill>
            <a:srgbClr val="F0F0F0"/>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6" name="Google Shape;196;p8"/>
          <p:cNvSpPr txBox="1"/>
          <p:nvPr/>
        </p:nvSpPr>
        <p:spPr>
          <a:xfrm>
            <a:off x="502920" y="2011680"/>
            <a:ext cx="4114800" cy="4572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3858E9"/>
                </a:solidFill>
                <a:latin typeface="Arial"/>
                <a:ea typeface="Arial"/>
                <a:cs typeface="Arial"/>
                <a:sym typeface="Arial"/>
              </a:rPr>
              <a:t>Changes not showing</a:t>
            </a:r>
            <a:endParaRPr/>
          </a:p>
        </p:txBody>
      </p:sp>
      <p:sp>
        <p:nvSpPr>
          <p:cNvPr id="197" name="Google Shape;197;p8"/>
          <p:cNvSpPr txBox="1"/>
          <p:nvPr/>
        </p:nvSpPr>
        <p:spPr>
          <a:xfrm>
            <a:off x="4754880" y="2011680"/>
            <a:ext cx="6858000" cy="54864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400" u="none" cap="none" strike="noStrike">
                <a:solidFill>
                  <a:srgbClr val="1E1E1E"/>
                </a:solidFill>
                <a:latin typeface="Arial"/>
                <a:ea typeface="Arial"/>
                <a:cs typeface="Arial"/>
                <a:sym typeface="Arial"/>
              </a:rPr>
              <a:t>Hard refresh: Cmd+Shift+R (Mac) or Ctrl+Shift+R (Windows). Then clear your caching plugin.</a:t>
            </a:r>
            <a:endParaRPr/>
          </a:p>
        </p:txBody>
      </p:sp>
      <p:sp>
        <p:nvSpPr>
          <p:cNvPr id="198" name="Google Shape;198;p8"/>
          <p:cNvSpPr/>
          <p:nvPr/>
        </p:nvSpPr>
        <p:spPr>
          <a:xfrm>
            <a:off x="502920" y="2606040"/>
            <a:ext cx="11186160" cy="13716"/>
          </a:xfrm>
          <a:prstGeom prst="rect">
            <a:avLst/>
          </a:prstGeom>
          <a:solidFill>
            <a:srgbClr val="F0F0F0"/>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9" name="Google Shape;199;p8"/>
          <p:cNvSpPr txBox="1"/>
          <p:nvPr/>
        </p:nvSpPr>
        <p:spPr>
          <a:xfrm>
            <a:off x="502920" y="2761488"/>
            <a:ext cx="4114800" cy="4572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3858E9"/>
                </a:solidFill>
                <a:latin typeface="Arial"/>
                <a:ea typeface="Arial"/>
                <a:cs typeface="Arial"/>
                <a:sym typeface="Arial"/>
              </a:rPr>
              <a:t>Stuck maintenance mode</a:t>
            </a:r>
            <a:endParaRPr/>
          </a:p>
        </p:txBody>
      </p:sp>
      <p:sp>
        <p:nvSpPr>
          <p:cNvPr id="200" name="Google Shape;200;p8"/>
          <p:cNvSpPr txBox="1"/>
          <p:nvPr/>
        </p:nvSpPr>
        <p:spPr>
          <a:xfrm>
            <a:off x="4754880" y="2761488"/>
            <a:ext cx="6858000" cy="54864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400" u="none" cap="none" strike="noStrike">
                <a:solidFill>
                  <a:srgbClr val="1E1E1E"/>
                </a:solidFill>
                <a:latin typeface="Arial"/>
                <a:ea typeface="Arial"/>
                <a:cs typeface="Arial"/>
                <a:sym typeface="Arial"/>
              </a:rPr>
              <a:t>Delete the .maintenance file in your site root via hosting file manager or FTP.</a:t>
            </a:r>
            <a:endParaRPr/>
          </a:p>
        </p:txBody>
      </p:sp>
      <p:sp>
        <p:nvSpPr>
          <p:cNvPr id="201" name="Google Shape;201;p8"/>
          <p:cNvSpPr/>
          <p:nvPr/>
        </p:nvSpPr>
        <p:spPr>
          <a:xfrm>
            <a:off x="502920" y="3355848"/>
            <a:ext cx="11186160" cy="13716"/>
          </a:xfrm>
          <a:prstGeom prst="rect">
            <a:avLst/>
          </a:prstGeom>
          <a:solidFill>
            <a:srgbClr val="F0F0F0"/>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02" name="Google Shape;202;p8"/>
          <p:cNvSpPr txBox="1"/>
          <p:nvPr/>
        </p:nvSpPr>
        <p:spPr>
          <a:xfrm>
            <a:off x="502920" y="3511296"/>
            <a:ext cx="4114800" cy="4572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3858E9"/>
                </a:solidFill>
                <a:latin typeface="Arial"/>
                <a:ea typeface="Arial"/>
                <a:cs typeface="Arial"/>
                <a:sym typeface="Arial"/>
              </a:rPr>
              <a:t>Call your host when:</a:t>
            </a:r>
            <a:endParaRPr/>
          </a:p>
        </p:txBody>
      </p:sp>
      <p:sp>
        <p:nvSpPr>
          <p:cNvPr id="203" name="Google Shape;203;p8"/>
          <p:cNvSpPr txBox="1"/>
          <p:nvPr/>
        </p:nvSpPr>
        <p:spPr>
          <a:xfrm>
            <a:off x="4754880" y="3511296"/>
            <a:ext cx="6858000" cy="54864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400" u="none" cap="none" strike="noStrike">
                <a:solidFill>
                  <a:srgbClr val="1E1E1E"/>
                </a:solidFill>
                <a:latin typeface="Arial"/>
                <a:ea typeface="Arial"/>
                <a:cs typeface="Arial"/>
                <a:sym typeface="Arial"/>
              </a:rPr>
              <a:t>"Error Establishing DB Connection", disk quota full, or 50x errors that persist after plugin deactivation.</a:t>
            </a:r>
            <a:endParaRPr/>
          </a:p>
        </p:txBody>
      </p:sp>
      <p:sp>
        <p:nvSpPr>
          <p:cNvPr id="204" name="Google Shape;204;p8"/>
          <p:cNvSpPr/>
          <p:nvPr/>
        </p:nvSpPr>
        <p:spPr>
          <a:xfrm>
            <a:off x="502920" y="4105656"/>
            <a:ext cx="11186160" cy="13716"/>
          </a:xfrm>
          <a:prstGeom prst="rect">
            <a:avLst/>
          </a:prstGeom>
          <a:solidFill>
            <a:srgbClr val="F0F0F0"/>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9"/>
          <p:cNvSpPr/>
          <p:nvPr/>
        </p:nvSpPr>
        <p:spPr>
          <a:xfrm>
            <a:off x="0" y="0"/>
            <a:ext cx="12192000" cy="73152"/>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1" name="Google Shape;211;p9"/>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Debrief + Discussion</a:t>
            </a:r>
            <a:endParaRPr/>
          </a:p>
        </p:txBody>
      </p:sp>
      <p:sp>
        <p:nvSpPr>
          <p:cNvPr id="212" name="Google Shape;212;p9"/>
          <p:cNvSpPr/>
          <p:nvPr/>
        </p:nvSpPr>
        <p:spPr>
          <a:xfrm>
            <a:off x="457200" y="868680"/>
            <a:ext cx="11277600" cy="621792"/>
          </a:xfrm>
          <a:prstGeom prst="rect">
            <a:avLst/>
          </a:prstGeom>
          <a:solidFill>
            <a:srgbClr val="E8EAFD"/>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3" name="Google Shape;213;p9"/>
          <p:cNvSpPr txBox="1"/>
          <p:nvPr/>
        </p:nvSpPr>
        <p:spPr>
          <a:xfrm>
            <a:off x="621792" y="8686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1</a:t>
            </a:r>
            <a:endParaRPr/>
          </a:p>
        </p:txBody>
      </p:sp>
      <p:sp>
        <p:nvSpPr>
          <p:cNvPr id="214" name="Google Shape;214;p9"/>
          <p:cNvSpPr txBox="1"/>
          <p:nvPr/>
        </p:nvSpPr>
        <p:spPr>
          <a:xfrm>
            <a:off x="1051560" y="8686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What was your go-to first step when something broke before today? How does Site Health or Troubleshooting Mode compare?</a:t>
            </a:r>
            <a:endParaRPr/>
          </a:p>
        </p:txBody>
      </p:sp>
      <p:sp>
        <p:nvSpPr>
          <p:cNvPr id="215" name="Google Shape;215;p9"/>
          <p:cNvSpPr/>
          <p:nvPr/>
        </p:nvSpPr>
        <p:spPr>
          <a:xfrm>
            <a:off x="457200" y="1554480"/>
            <a:ext cx="11277600" cy="621792"/>
          </a:xfrm>
          <a:prstGeom prst="rect">
            <a:avLst/>
          </a:prstGeom>
          <a:solidFill>
            <a:srgbClr val="E8EAFD"/>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6" name="Google Shape;216;p9"/>
          <p:cNvSpPr txBox="1"/>
          <p:nvPr/>
        </p:nvSpPr>
        <p:spPr>
          <a:xfrm>
            <a:off x="621792" y="15544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2</a:t>
            </a:r>
            <a:endParaRPr/>
          </a:p>
        </p:txBody>
      </p:sp>
      <p:sp>
        <p:nvSpPr>
          <p:cNvPr id="217" name="Google Shape;217;p9"/>
          <p:cNvSpPr txBox="1"/>
          <p:nvPr/>
        </p:nvSpPr>
        <p:spPr>
          <a:xfrm>
            <a:off x="1051560" y="15544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Which of the four quick fixes surprised you most? Which one will you use first?</a:t>
            </a:r>
            <a:endParaRPr/>
          </a:p>
        </p:txBody>
      </p:sp>
      <p:sp>
        <p:nvSpPr>
          <p:cNvPr id="218" name="Google Shape;218;p9"/>
          <p:cNvSpPr/>
          <p:nvPr/>
        </p:nvSpPr>
        <p:spPr>
          <a:xfrm>
            <a:off x="457200" y="2240280"/>
            <a:ext cx="11277600" cy="621792"/>
          </a:xfrm>
          <a:prstGeom prst="rect">
            <a:avLst/>
          </a:prstGeom>
          <a:solidFill>
            <a:srgbClr val="E8EAFD"/>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9" name="Google Shape;219;p9"/>
          <p:cNvSpPr txBox="1"/>
          <p:nvPr/>
        </p:nvSpPr>
        <p:spPr>
          <a:xfrm>
            <a:off x="621792" y="22402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3</a:t>
            </a:r>
            <a:endParaRPr/>
          </a:p>
        </p:txBody>
      </p:sp>
      <p:sp>
        <p:nvSpPr>
          <p:cNvPr id="220" name="Google Shape;220;p9"/>
          <p:cNvSpPr txBox="1"/>
          <p:nvPr/>
        </p:nvSpPr>
        <p:spPr>
          <a:xfrm>
            <a:off x="1051560" y="22402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Could you use Playground to safely reproduce an issue before contacting your host?</a:t>
            </a:r>
            <a:endParaRPr/>
          </a:p>
        </p:txBody>
      </p:sp>
      <p:sp>
        <p:nvSpPr>
          <p:cNvPr id="221" name="Google Shape;221;p9"/>
          <p:cNvSpPr/>
          <p:nvPr/>
        </p:nvSpPr>
        <p:spPr>
          <a:xfrm>
            <a:off x="502920" y="3200400"/>
            <a:ext cx="11186160" cy="1417320"/>
          </a:xfrm>
          <a:prstGeom prst="rect">
            <a:avLst/>
          </a:prstGeom>
          <a:solidFill>
            <a:srgbClr val="3858E9"/>
          </a:solidFill>
          <a:ln>
            <a:noFill/>
          </a:ln>
          <a:effectLst>
            <a:outerShdw blurRad="40000" rotWithShape="0" dir="5400000" dist="23000">
              <a:srgbClr val="000000">
                <a:alpha val="3490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22" name="Google Shape;222;p9"/>
          <p:cNvSpPr txBox="1"/>
          <p:nvPr/>
        </p:nvSpPr>
        <p:spPr>
          <a:xfrm>
            <a:off x="640080" y="3291840"/>
            <a:ext cx="10911840" cy="1234440"/>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700" u="none" cap="none" strike="noStrike">
                <a:solidFill>
                  <a:srgbClr val="FFFFFF"/>
                </a:solidFill>
                <a:latin typeface="Arial"/>
                <a:ea typeface="Arial"/>
                <a:cs typeface="Arial"/>
                <a:sym typeface="Arial"/>
              </a:rPr>
              <a:t>Today you used Site Health to read your site's diagnostics, isolated a plugin conflict without affecting visitors, triggered and fixed a Critical Error, and learned four quick fixes - all without a developer, hosting access, or touching a live site.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2013-01-27T09:14:16Z</dcterms:created>
</cp:coreProperties>
</file>