
<file path=[Content_Types].xml><?xml version="1.0" encoding="utf-8"?>
<Types xmlns="http://schemas.openxmlformats.org/package/2006/content-types">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8.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8.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Lst>
  <p:sldSz cy="6858000" cx="12192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ijIFsXts4uIKqfxLii2iC84sk8s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E0CC40A3-A4DF-45BA-9C78-9CCB84250367}">
  <a:tblStyle styleId="{E0CC40A3-A4DF-45BA-9C78-9CCB84250367}" styleName="Table_0">
    <a:wholeTbl>
      <a:tcTxStyle b="off" i="off">
        <a:font>
          <a:latin typeface="Calibri"/>
          <a:ea typeface="Calibri"/>
          <a:cs typeface="Calibri"/>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CF4"/>
          </a:solidFill>
        </a:fill>
      </a:tcStyle>
    </a:wholeTbl>
    <a:band1H>
      <a:tcTxStyle/>
      <a:tcStyle>
        <a:fill>
          <a:solidFill>
            <a:srgbClr val="CFD7E7"/>
          </a:solidFill>
        </a:fill>
      </a:tcStyle>
    </a:band1H>
    <a:band2H>
      <a:tcTxStyle/>
    </a:band2H>
    <a:band1V>
      <a:tcTxStyle/>
      <a:tcStyle>
        <a:fill>
          <a:solidFill>
            <a:srgbClr val="CFD7E7"/>
          </a:solidFill>
        </a:fill>
      </a:tcStyle>
    </a:band1V>
    <a:band2V>
      <a:tcTxStyle/>
    </a:band2V>
    <a:lastCol>
      <a:tcTxStyle b="on" i="off">
        <a:font>
          <a:latin typeface="Calibri"/>
          <a:ea typeface="Calibri"/>
          <a:cs typeface="Calibri"/>
        </a:font>
        <a:schemeClr val="lt1"/>
      </a:tcTxStyle>
      <a:tcStyle>
        <a:fill>
          <a:solidFill>
            <a:schemeClr val="accent1"/>
          </a:solidFill>
        </a:fill>
      </a:tcStyle>
    </a:lastCol>
    <a:firstCol>
      <a:tcTxStyle b="on" i="off">
        <a:font>
          <a:latin typeface="Calibri"/>
          <a:ea typeface="Calibri"/>
          <a:cs typeface="Calibri"/>
        </a:font>
        <a:schemeClr val="lt1"/>
      </a:tcTxStyle>
      <a:tcStyle>
        <a:fill>
          <a:solidFill>
            <a:schemeClr val="accent1"/>
          </a:solidFill>
        </a:fill>
      </a:tcStyle>
    </a:firstCol>
    <a:lastRow>
      <a:tcTxStyle b="on" i="off">
        <a:font>
          <a:latin typeface="Calibri"/>
          <a:ea typeface="Calibri"/>
          <a:cs typeface="Calibri"/>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Calibri"/>
          <a:ea typeface="Calibri"/>
          <a:cs typeface="Calibri"/>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5.xml"/><Relationship Id="rId10" Type="http://schemas.openxmlformats.org/officeDocument/2006/relationships/slide" Target="slides/slide4.xml"/><Relationship Id="rId13" Type="http://schemas.openxmlformats.org/officeDocument/2006/relationships/slide" Target="slides/slide7.xml"/><Relationship Id="rId12" Type="http://schemas.openxmlformats.org/officeDocument/2006/relationships/slide" Target="slides/slide6.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5" Type="http://schemas.openxmlformats.org/officeDocument/2006/relationships/slideMaster" Target="slideMasters/slideMaster1.xml"/><Relationship Id="rId19" Type="http://schemas.openxmlformats.org/officeDocument/2006/relationships/slide" Target="slides/slide13.xml"/><Relationship Id="rId6" Type="http://schemas.openxmlformats.org/officeDocument/2006/relationships/notesMaster" Target="notesMasters/notesMaster1.xml"/><Relationship Id="rId18" Type="http://schemas.openxmlformats.org/officeDocument/2006/relationships/slide" Target="slides/slide12.xml"/><Relationship Id="rId7" Type="http://schemas.openxmlformats.org/officeDocument/2006/relationships/slide" Target="slides/slide1.xml"/><Relationship Id="rId8"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82" name="Google Shape;82;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Welcome! In this session you will use four professional debugging tools: WP_DEBUG constants, Query Monitor, Browser DevTools, and Xdebug. Parts 1-3 run entirely in the browser using WordPress Playground. Part 4 (Xdebug) is a facilitator demo -- participants observe. No local server, no database setup, no WordPress account required for Parts 1-3.</a:t>
            </a:r>
            <a:endParaRPr/>
          </a:p>
        </p:txBody>
      </p:sp>
      <p:sp>
        <p:nvSpPr>
          <p:cNvPr id="83" name="Google Shape;83;p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70" name="Google Shape;170;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Give the debrief 5 full minutes.</a:t>
            </a:r>
            <a:endParaRPr/>
          </a:p>
          <a:p>
            <a:pPr indent="0" lvl="0" marL="0" rtl="0" algn="l">
              <a:spcBef>
                <a:spcPts val="0"/>
              </a:spcBef>
              <a:spcAft>
                <a:spcPts val="0"/>
              </a:spcAft>
              <a:buNone/>
            </a:pPr>
            <a:r>
              <a:rPr lang="en-US"/>
              <a:t>Question 1 surfaces the tool-to-problem matching skill -- the core take-away of this kit.</a:t>
            </a:r>
            <a:endParaRPr/>
          </a:p>
          <a:p>
            <a:pPr indent="0" lvl="0" marL="0" rtl="0" algn="l">
              <a:spcBef>
                <a:spcPts val="0"/>
              </a:spcBef>
              <a:spcAft>
                <a:spcPts val="0"/>
              </a:spcAft>
              <a:buNone/>
            </a:pPr>
            <a:r>
              <a:rPr lang="en-US"/>
              <a:t>Question 2 probes the PHP-vs-JS diagnostic split: WP_DEBUG + QM for PHP side, DevTools Console for JS side.</a:t>
            </a:r>
            <a:endParaRPr/>
          </a:p>
          <a:p>
            <a:pPr indent="0" lvl="0" marL="0" rtl="0" algn="l">
              <a:spcBef>
                <a:spcPts val="0"/>
              </a:spcBef>
              <a:spcAft>
                <a:spcPts val="0"/>
              </a:spcAft>
              <a:buNone/>
            </a:pPr>
            <a:r>
              <a:rPr lang="en-US"/>
              <a:t>Question 3 plants the idea of Playground as a daily development tool, not just a demo.</a:t>
            </a:r>
            <a:endParaRPr/>
          </a:p>
        </p:txBody>
      </p:sp>
      <p:sp>
        <p:nvSpPr>
          <p:cNvPr id="171" name="Google Shape;171;p1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6" name="Google Shape;186;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Read through the tool reference table together -- it is a decision cheat-sheet participants can photograph and keep.</a:t>
            </a:r>
            <a:endParaRPr/>
          </a:p>
        </p:txBody>
      </p:sp>
      <p:sp>
        <p:nvSpPr>
          <p:cNvPr id="187" name="Google Shape;187;p11: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2" name="Shape 192"/>
        <p:cNvGrpSpPr/>
        <p:nvPr/>
      </p:nvGrpSpPr>
      <p:grpSpPr>
        <a:xfrm>
          <a:off x="0" y="0"/>
          <a:ext cx="0" cy="0"/>
          <a:chOff x="0" y="0"/>
          <a:chExt cx="0" cy="0"/>
        </a:xfrm>
      </p:grpSpPr>
      <p:sp>
        <p:nvSpPr>
          <p:cNvPr id="193" name="Google Shape;193;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94" name="Google Shape;194;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Highlight the top two: 'Debugging in WordPress' (the canonical reference) and Query Monitor (the most impactful tool for daily development work). The Xdebug Playground docs are the starting point for anyone who wants to set up step debugging at home after today's demo.</a:t>
            </a:r>
            <a:endParaRPr/>
          </a:p>
        </p:txBody>
      </p:sp>
      <p:sp>
        <p:nvSpPr>
          <p:cNvPr id="195" name="Google Shape;195;p1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g3e725bd83ae_0_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02" name="Google Shape;202;g3e725bd83ae_0_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Highlight the top two: 'Debugging in WordPress' (the canonical reference) and Query Monitor (the most impactful tool for daily development work). The Xdebug Playground docs are the starting point for anyone who wants to set up step debugging at home after today's demo.</a:t>
            </a:r>
            <a:endParaRPr/>
          </a:p>
        </p:txBody>
      </p:sp>
      <p:sp>
        <p:nvSpPr>
          <p:cNvPr id="203" name="Google Shape;203;g3e725bd83ae_0_0: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2" name="Google Shape;92;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Walk through these quickly -- under 60 seconds. Emphasize the last two: choosing the right tool and using Playground as a safe sandbox are the meta-skills that make everything else click.</a:t>
            </a:r>
            <a:endParaRPr/>
          </a:p>
        </p:txBody>
      </p:sp>
      <p:sp>
        <p:nvSpPr>
          <p:cNvPr id="93" name="Google Shape;93;p2: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8" name="Shape 98"/>
        <p:cNvGrpSpPr/>
        <p:nvPr/>
      </p:nvGrpSpPr>
      <p:grpSpPr>
        <a:xfrm>
          <a:off x="0" y="0"/>
          <a:ext cx="0" cy="0"/>
          <a:chOff x="0" y="0"/>
          <a:chExt cx="0" cy="0"/>
        </a:xfrm>
      </p:grpSpPr>
      <p:sp>
        <p:nvSpPr>
          <p:cNvPr id="99" name="Google Shape;99;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0" name="Google Shape;100;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Read the list aloud. Call out item 3: Node.js is only needed for Part 4, and only on your machine. Participants follow along by observing. Chrome is strongly recommended because the DevTools coverage and CDP integration used in Part 4 is most complete there.</a:t>
            </a:r>
            <a:endParaRPr/>
          </a:p>
        </p:txBody>
      </p:sp>
      <p:sp>
        <p:nvSpPr>
          <p:cNvPr id="101" name="Google Shape;101;p3: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 name="Shape 106"/>
        <p:cNvGrpSpPr/>
        <p:nvPr/>
      </p:nvGrpSpPr>
      <p:grpSpPr>
        <a:xfrm>
          <a:off x="0" y="0"/>
          <a:ext cx="0" cy="0"/>
          <a:chOff x="0" y="0"/>
          <a:chExt cx="0" cy="0"/>
        </a:xfrm>
      </p:grpSpPr>
      <p:sp>
        <p:nvSpPr>
          <p:cNvPr id="107" name="Google Shape;107;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8" name="Google Shape;108;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FACILITATOR TIPS:</a:t>
            </a:r>
            <a:endParaRPr/>
          </a:p>
          <a:p>
            <a:pPr indent="0" lvl="0" marL="0" rtl="0" algn="l">
              <a:spcBef>
                <a:spcPts val="0"/>
              </a:spcBef>
              <a:spcAft>
                <a:spcPts val="0"/>
              </a:spcAft>
              <a:buNone/>
            </a:pPr>
            <a:r>
              <a:rPr lang="en-US"/>
              <a:t>Setting WP_DEBUG_DISPLAY to false prevents errors leaking to the browser -- critical on any staging or production equivalent. Errors go to debug.log instead.</a:t>
            </a:r>
            <a:endParaRPr/>
          </a:p>
          <a:p>
            <a:pPr indent="0" lvl="0" marL="0" rtl="0" algn="l">
              <a:spcBef>
                <a:spcPts val="0"/>
              </a:spcBef>
              <a:spcAft>
                <a:spcPts val="0"/>
              </a:spcAft>
              <a:buNone/>
            </a:pPr>
            <a:r>
              <a:rPr lang="en-US"/>
              <a:t>The 'echo $undefined_variable' trick triggers a PHP Warning (undefined variable). In PHP 8.0+ (Playground uses PHP 8.3), accessing an undefined variable was promoted from E_NOTICE to E_WARNING -- participants will see: PHP Warning: Undefined variable $undefined_variable in ...</a:t>
            </a:r>
            <a:endParaRPr/>
          </a:p>
          <a:p>
            <a:pPr indent="0" lvl="0" marL="0" rtl="0" algn="l">
              <a:spcBef>
                <a:spcPts val="0"/>
              </a:spcBef>
              <a:spcAft>
                <a:spcPts val="0"/>
              </a:spcAft>
              <a:buNone/>
            </a:pPr>
            <a:r>
              <a:rPr lang="en-US"/>
              <a:t>Warnings without fatal consequences are ideal for this demo. The same workflow captures Notices and fatal Errors too.</a:t>
            </a:r>
            <a:endParaRPr/>
          </a:p>
          <a:p>
            <a:pPr indent="0" lvl="0" marL="0" rtl="0" algn="l">
              <a:spcBef>
                <a:spcPts val="0"/>
              </a:spcBef>
              <a:spcAft>
                <a:spcPts val="0"/>
              </a:spcAft>
              <a:buNone/>
            </a:pPr>
            <a:r>
              <a:rPr lang="en-US"/>
              <a:t>If participants cannot find the DEBUG block in wp-config.php, search for 'WP_DEBUG' using the File Browser search or Ctrl+F in the editor.</a:t>
            </a:r>
            <a:endParaRPr/>
          </a:p>
          <a:p>
            <a:pPr indent="0" lvl="0" marL="0" rtl="0" algn="l">
              <a:spcBef>
                <a:spcPts val="0"/>
              </a:spcBef>
              <a:spcAft>
                <a:spcPts val="0"/>
              </a:spcAft>
              <a:buNone/>
            </a:pPr>
            <a:r>
              <a:rPr lang="en-US"/>
              <a:t>WP 7.0 NOTES:</a:t>
            </a:r>
            <a:endParaRPr/>
          </a:p>
          <a:p>
            <a:pPr indent="0" lvl="0" marL="0" rtl="0" algn="l">
              <a:spcBef>
                <a:spcPts val="0"/>
              </a:spcBef>
              <a:spcAft>
                <a:spcPts val="0"/>
              </a:spcAft>
              <a:buNone/>
            </a:pPr>
            <a:r>
              <a:rPr lang="en-US"/>
              <a:t>Admin UI uses the new 'Modern' color scheme by default -- lighter and higher contrast than older installs. Navigation and menu structure are unchanged.</a:t>
            </a:r>
            <a:endParaRPr/>
          </a:p>
          <a:p>
            <a:pPr indent="0" lvl="0" marL="0" rtl="0" algn="l">
              <a:spcBef>
                <a:spcPts val="0"/>
              </a:spcBef>
              <a:spcAft>
                <a:spcPts val="0"/>
              </a:spcAft>
              <a:buNone/>
            </a:pPr>
            <a:r>
              <a:rPr lang="en-US"/>
              <a:t>The Plugin File Editor now runs CodeMirror v5 -- visually updated but works the same.</a:t>
            </a:r>
            <a:endParaRPr/>
          </a:p>
          <a:p>
            <a:pPr indent="0" lvl="0" marL="0" rtl="0" algn="l">
              <a:spcBef>
                <a:spcPts val="0"/>
              </a:spcBef>
              <a:spcAft>
                <a:spcPts val="0"/>
              </a:spcAft>
              <a:buNone/>
            </a:pPr>
            <a:r>
              <a:rPr lang="en-US"/>
              <a:t>New in 7.0: wp_trigger_error() is hookable even when WP_DEBUG is false (Trac #60886) -- plugins can now intercept PHP errors without requiring debug mode.</a:t>
            </a:r>
            <a:endParaRPr/>
          </a:p>
          <a:p>
            <a:pPr indent="0" lvl="0" marL="0" rtl="0" algn="l">
              <a:spcBef>
                <a:spcPts val="0"/>
              </a:spcBef>
              <a:spcAft>
                <a:spcPts val="0"/>
              </a:spcAft>
              <a:buNone/>
            </a:pPr>
            <a:r>
              <a:rPr lang="en-US"/>
              <a:t>Time check: this part should take 10 minutes.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Setting WP_DEBUG_DISPLAY to false prevents errors leaking to the browser -- critical on any staging or production equivalent. Errors go to debug.log instead. The 'echo $undefined_variable' trick triggers a PHP Warning. In PHP 8.0+ (Playground uses PHP 8.3), accessing an undefined variable was promoted from E_NOTICE to E_WARNING. If participants cannot find the DEBUG block in wp-config.php, search for 'WP_DEBUG' using the File Browser search or Ctrl+F in the editor. WP 7.0: Admin UI uses the new Modern color scheme. Plugin File Editor now runs CodeMirror v5. New: wp_trigger_error() is hookable even when WP_DEBUG is false (Trac #60886). Time check: this part should take 10 minutes.</a:t>
            </a:r>
            <a:endParaRPr/>
          </a:p>
        </p:txBody>
      </p:sp>
      <p:sp>
        <p:nvSpPr>
          <p:cNvPr id="109" name="Google Shape;109;p4: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18" name="Google Shape;118;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Reference slide. Advance here if participants want to see all constants at once. SCRIPT_DEBUG is less commonly used but worth mentioning for JS-heavy plugin work.</a:t>
            </a:r>
            <a:endParaRPr/>
          </a:p>
        </p:txBody>
      </p:sp>
      <p:sp>
        <p:nvSpPr>
          <p:cNvPr id="119" name="Google Shape;119;p5: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29" name="Google Shape;129;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FACILITATOR TIPS:</a:t>
            </a:r>
            <a:endParaRPr/>
          </a:p>
          <a:p>
            <a:pPr indent="0" lvl="0" marL="0" rtl="0" algn="l">
              <a:spcBef>
                <a:spcPts val="0"/>
              </a:spcBef>
              <a:spcAft>
                <a:spcPts val="0"/>
              </a:spcAft>
              <a:buNone/>
            </a:pPr>
            <a:r>
              <a:rPr lang="en-US"/>
              <a:t>A fresh Playground install may show 20-40 queries on a simple page -- totally normal.</a:t>
            </a:r>
            <a:endParaRPr/>
          </a:p>
          <a:p>
            <a:pPr indent="0" lvl="0" marL="0" rtl="0" algn="l">
              <a:spcBef>
                <a:spcPts val="0"/>
              </a:spcBef>
              <a:spcAft>
                <a:spcPts val="0"/>
              </a:spcAft>
              <a:buNone/>
            </a:pPr>
            <a:r>
              <a:rPr lang="en-US"/>
              <a:t>Slow queries (&gt;0.05 s) are highlighted in red. On a real site with lots of plugins, this number can balloon into the hundreds.</a:t>
            </a:r>
            <a:endParaRPr/>
          </a:p>
          <a:p>
            <a:pPr indent="0" lvl="0" marL="0" rtl="0" algn="l">
              <a:spcBef>
                <a:spcPts val="0"/>
              </a:spcBef>
              <a:spcAft>
                <a:spcPts val="0"/>
              </a:spcAft>
              <a:buNone/>
            </a:pPr>
            <a:r>
              <a:rPr lang="en-US"/>
              <a:t>NOTE: Sorting by the Time column was removed in Query Monitor v4 (April 2026). The plugin author plans to restore it. For now, identify slow queries by red highlighting only. Ref: wordpress.org/support/topic/unable-to-sort-db-queries-by-time-after-update/</a:t>
            </a:r>
            <a:endParaRPr/>
          </a:p>
          <a:p>
            <a:pPr indent="0" lvl="0" marL="0" rtl="0" algn="l">
              <a:spcBef>
                <a:spcPts val="0"/>
              </a:spcBef>
              <a:spcAft>
                <a:spcPts val="0"/>
              </a:spcAft>
              <a:buNone/>
            </a:pPr>
            <a:r>
              <a:rPr lang="en-US"/>
              <a:t>QM tab names vary by context: 'Admin Screen' tab appears on the admin dashboard, 'Blocks' tab appears on the front end. In the block editor, QM is inaccessible when fullscreen mode is on (hides admin bar) -- participants must disable fullscreen first (Options menu &gt; uncheck Fullscreen mode).</a:t>
            </a:r>
            <a:endParaRPr/>
          </a:p>
          <a:p>
            <a:pPr indent="0" lvl="0" marL="0" rtl="0" algn="l">
              <a:spcBef>
                <a:spcPts val="0"/>
              </a:spcBef>
              <a:spcAft>
                <a:spcPts val="0"/>
              </a:spcAft>
              <a:buNone/>
            </a:pPr>
            <a:r>
              <a:rPr lang="en-US"/>
              <a:t>HTTP API Calls is the first place to look when third-party integrations (payment gateways, newsletter services) seem to be causing slow admin pages.</a:t>
            </a:r>
            <a:endParaRPr/>
          </a:p>
          <a:p>
            <a:pPr indent="0" lvl="0" marL="0" rtl="0" algn="l">
              <a:spcBef>
                <a:spcPts val="0"/>
              </a:spcBef>
              <a:spcAft>
                <a:spcPts val="0"/>
              </a:spcAft>
              <a:buNone/>
            </a:pPr>
            <a:r>
              <a:rPr lang="en-US"/>
              <a:t>Time check: this is the longest part. Budget 20 minutes. Let participants explore freely after the guided steps.</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Query Monitor appears to logged-in users only. It adds zero overhead for visitors. Leave it active in development -- deactivate before production launch.</a:t>
            </a:r>
            <a:endParaRPr/>
          </a:p>
          <a:p>
            <a:pPr indent="0" lvl="0" marL="0" rtl="0" algn="l">
              <a:spcBef>
                <a:spcPts val="0"/>
              </a:spcBef>
              <a:spcAft>
                <a:spcPts val="0"/>
              </a:spcAft>
              <a:buNone/>
            </a:pPr>
            <a:r>
              <a:rPr lang="en-US"/>
              <a:t>A fresh Playground install may show 20-40 queries on a simple page -- totally normal.</a:t>
            </a:r>
            <a:endParaRPr/>
          </a:p>
          <a:p>
            <a:pPr indent="0" lvl="0" marL="0" rtl="0" algn="l">
              <a:spcBef>
                <a:spcPts val="0"/>
              </a:spcBef>
              <a:spcAft>
                <a:spcPts val="0"/>
              </a:spcAft>
              <a:buNone/>
            </a:pPr>
            <a:r>
              <a:rPr lang="en-US"/>
              <a:t>Slow queries (&gt;0.05 s) are highlighted in red.</a:t>
            </a:r>
            <a:endParaRPr/>
          </a:p>
          <a:p>
            <a:pPr indent="0" lvl="0" marL="0" rtl="0" algn="l">
              <a:spcBef>
                <a:spcPts val="0"/>
              </a:spcBef>
              <a:spcAft>
                <a:spcPts val="0"/>
              </a:spcAft>
              <a:buNone/>
            </a:pPr>
            <a:r>
              <a:rPr lang="en-US"/>
              <a:t>NOTE: Sorting by the Time column was removed in Query Monitor v4 (April 2026). The plugin author plans to restore it. For now, identify slow queries by red highlighting only. Ref: wordpress.org/support/topic/unable-to-sort-db-queries-by-time-after-update/</a:t>
            </a:r>
            <a:endParaRPr/>
          </a:p>
          <a:p>
            <a:pPr indent="0" lvl="0" marL="0" rtl="0" algn="l">
              <a:spcBef>
                <a:spcPts val="0"/>
              </a:spcBef>
              <a:spcAft>
                <a:spcPts val="0"/>
              </a:spcAft>
              <a:buNone/>
            </a:pPr>
            <a:r>
              <a:rPr lang="en-US"/>
              <a:t>QM tab names vary by context: 'Admin Screen' tab appears on the admin dashboard, 'Blocks' tab appears on the front end. In the block editor, QM is inaccessible when fullscreen mode is on -- participants must disable fullscreen first (Options menu &gt; uncheck Fullscreen mode).</a:t>
            </a:r>
            <a:endParaRPr/>
          </a:p>
          <a:p>
            <a:pPr indent="0" lvl="0" marL="0" rtl="0" algn="l">
              <a:spcBef>
                <a:spcPts val="0"/>
              </a:spcBef>
              <a:spcAft>
                <a:spcPts val="0"/>
              </a:spcAft>
              <a:buNone/>
            </a:pPr>
            <a:r>
              <a:rPr lang="en-US"/>
              <a:t>HTTP API Calls is the first place to look when third-party integrations seem slow.</a:t>
            </a:r>
            <a:endParaRPr/>
          </a:p>
          <a:p>
            <a:pPr indent="0" lvl="0" marL="0" rtl="0" algn="l">
              <a:spcBef>
                <a:spcPts val="0"/>
              </a:spcBef>
              <a:spcAft>
                <a:spcPts val="0"/>
              </a:spcAft>
              <a:buNone/>
            </a:pPr>
            <a:r>
              <a:rPr lang="en-US"/>
              <a:t>Time check: this is the longest part. Budget 20 minutes.</a:t>
            </a:r>
            <a:endParaRPr/>
          </a:p>
        </p:txBody>
      </p:sp>
      <p:sp>
        <p:nvSpPr>
          <p:cNvPr id="130" name="Google Shape;130;p6: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9" name="Google Shape;139;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Reference slide. Use this if participants get lost navigating the panel tabs. Point out the Environment tab -- it duplicates much of what Site Health shows, but is scoped to the current request context.</a:t>
            </a:r>
            <a:endParaRPr/>
          </a:p>
        </p:txBody>
      </p:sp>
      <p:sp>
        <p:nvSpPr>
          <p:cNvPr id="140" name="Google Shape;140;p7: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5" name="Shape 145"/>
        <p:cNvGrpSpPr/>
        <p:nvPr/>
      </p:nvGrpSpPr>
      <p:grpSpPr>
        <a:xfrm>
          <a:off x="0" y="0"/>
          <a:ext cx="0" cy="0"/>
          <a:chOff x="0" y="0"/>
          <a:chExt cx="0" cy="0"/>
        </a:xfrm>
      </p:grpSpPr>
      <p:sp>
        <p:nvSpPr>
          <p:cNvPr id="146" name="Google Shape;146;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47" name="Google Shape;147;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FACILITATOR TIPS:</a:t>
            </a:r>
            <a:endParaRPr/>
          </a:p>
          <a:p>
            <a:pPr indent="0" lvl="0" marL="0" rtl="0" algn="l">
              <a:spcBef>
                <a:spcPts val="0"/>
              </a:spcBef>
              <a:spcAft>
                <a:spcPts val="0"/>
              </a:spcAft>
              <a:buNone/>
            </a:pPr>
            <a:r>
              <a:rPr lang="en-US"/>
              <a:t>Use the File Browser sidebar to create wp-content/plugins/bad-js/bad-js.php. Then go to Plugins and activate 'Bad JS Demo' before visiting the front end -- the plugin must be active for the error to fire.</a:t>
            </a:r>
            <a:endParaRPr/>
          </a:p>
          <a:p>
            <a:pPr indent="0" lvl="0" marL="0" rtl="0" algn="l">
              <a:spcBef>
                <a:spcPts val="0"/>
              </a:spcBef>
              <a:spcAft>
                <a:spcPts val="0"/>
              </a:spcAft>
              <a:buNone/>
            </a:pPr>
            <a:r>
              <a:rPr lang="en-US"/>
              <a:t>The ReferenceError in the Console includes a clickable source link. Because the error comes from an inline &lt;script&gt; tag injected by PHP, DevTools points to the rendered HTML page -- not the PHP file itself. This is normal for inline scripts. For errors in enqueued .js files, the link points directly to the JavaScript source file and line number.</a:t>
            </a:r>
            <a:endParaRPr/>
          </a:p>
          <a:p>
            <a:pPr indent="0" lvl="0" marL="0" rtl="0" algn="l">
              <a:spcBef>
                <a:spcPts val="0"/>
              </a:spcBef>
              <a:spcAft>
                <a:spcPts val="0"/>
              </a:spcAft>
              <a:buNone/>
            </a:pPr>
            <a:r>
              <a:rPr lang="en-US"/>
              <a:t>The Network tab XHR/Fetch filter reveals real-time REST API calls: block editor autosaves, search widgets, WooCommerce cart updates all show up here.</a:t>
            </a:r>
            <a:endParaRPr/>
          </a:p>
          <a:p>
            <a:pPr indent="0" lvl="0" marL="0" rtl="0" algn="l">
              <a:spcBef>
                <a:spcPts val="0"/>
              </a:spcBef>
              <a:spcAft>
                <a:spcPts val="0"/>
              </a:spcAft>
              <a:buNone/>
            </a:pPr>
            <a:r>
              <a:rPr lang="en-US"/>
              <a:t>Key message: Console = JS runtime errors; Network = HTTP traffic. Most frontend bugs are solved in one of these two places.</a:t>
            </a:r>
            <a:endParaRPr/>
          </a:p>
          <a:p>
            <a:pPr indent="0" lvl="0" marL="0" rtl="0" algn="l">
              <a:spcBef>
                <a:spcPts val="0"/>
              </a:spcBef>
              <a:spcAft>
                <a:spcPts val="0"/>
              </a:spcAft>
              <a:buNone/>
            </a:pPr>
            <a:r>
              <a:rPr lang="en-US"/>
              <a:t>WP 7.0 IFRAMED EDITOR NOTE:</a:t>
            </a:r>
            <a:endParaRPr/>
          </a:p>
          <a:p>
            <a:pPr indent="0" lvl="0" marL="0" rtl="0" algn="l">
              <a:spcBef>
                <a:spcPts val="0"/>
              </a:spcBef>
              <a:spcAft>
                <a:spcPts val="0"/>
              </a:spcAft>
              <a:buNone/>
            </a:pPr>
            <a:r>
              <a:rPr lang="en-US"/>
              <a:t>WordPress 7.0 enforces an iframed block editor for posts using Block API v3+ blocks (which is all core blocks). If participants open DevTools while editing a post, block-level JavaScript errors appear inside an iframe execution context. A frame selector dropdown appears at the top of the Console -- select 'gutenberg-iframe' (or similar) to see errors thrown by block JavaScript. Errors on the outer admin page (enqueued scripts, PHP-injected JS) appear in the top-level frame as normal. This does not affect the front-end demo in this part.</a:t>
            </a:r>
            <a:endParaRPr/>
          </a:p>
          <a:p>
            <a:pPr indent="0" lvl="0" marL="0" rtl="0" algn="l">
              <a:spcBef>
                <a:spcPts val="0"/>
              </a:spcBef>
              <a:spcAft>
                <a:spcPts val="0"/>
              </a:spcAft>
              <a:buNone/>
            </a:pPr>
            <a:r>
              <a:rPr lang="en-US"/>
              <a:t>Time check: 10 minutes. Keep it brisk -- DevTools is a deep rabbit hole.</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Use the File Browser sidebar to create wp-content/plugins/bad-js/bad-js.php. Then go to Plugins and activate 'Bad JS Demo' before visiting the front end -- the plugin must be active for the error to fire.</a:t>
            </a:r>
            <a:endParaRPr/>
          </a:p>
          <a:p>
            <a:pPr indent="0" lvl="0" marL="0" rtl="0" algn="l">
              <a:spcBef>
                <a:spcPts val="0"/>
              </a:spcBef>
              <a:spcAft>
                <a:spcPts val="0"/>
              </a:spcAft>
              <a:buNone/>
            </a:pPr>
            <a:r>
              <a:rPr lang="en-US"/>
              <a:t>The ReferenceError in the Console includes a clickable source link. Because the error comes from an inline &lt;script&gt; tag injected by PHP, DevTools points to the rendered HTML page -- not the PHP file itself. This is normal for inline scripts.</a:t>
            </a:r>
            <a:endParaRPr/>
          </a:p>
          <a:p>
            <a:pPr indent="0" lvl="0" marL="0" rtl="0" algn="l">
              <a:spcBef>
                <a:spcPts val="0"/>
              </a:spcBef>
              <a:spcAft>
                <a:spcPts val="0"/>
              </a:spcAft>
              <a:buNone/>
            </a:pPr>
            <a:r>
              <a:rPr lang="en-US"/>
              <a:t>The Network tab XHR/Fetch filter reveals real-time REST API calls.</a:t>
            </a:r>
            <a:endParaRPr/>
          </a:p>
          <a:p>
            <a:pPr indent="0" lvl="0" marL="0" rtl="0" algn="l">
              <a:spcBef>
                <a:spcPts val="0"/>
              </a:spcBef>
              <a:spcAft>
                <a:spcPts val="0"/>
              </a:spcAft>
              <a:buNone/>
            </a:pPr>
            <a:r>
              <a:rPr lang="en-US"/>
              <a:t>Key message: Console = JS runtime errors; Network = HTTP traffic. Most frontend bugs are solved in one of these two places.</a:t>
            </a:r>
            <a:endParaRPr/>
          </a:p>
          <a:p>
            <a:pPr indent="0" lvl="0" marL="0" rtl="0" algn="l">
              <a:spcBef>
                <a:spcPts val="0"/>
              </a:spcBef>
              <a:spcAft>
                <a:spcPts val="0"/>
              </a:spcAft>
              <a:buNone/>
            </a:pPr>
            <a:r>
              <a:rPr lang="en-US"/>
              <a:t>WP 7.0 IFRAMED EDITOR NOTE:</a:t>
            </a:r>
            <a:endParaRPr/>
          </a:p>
          <a:p>
            <a:pPr indent="0" lvl="0" marL="0" rtl="0" algn="l">
              <a:spcBef>
                <a:spcPts val="0"/>
              </a:spcBef>
              <a:spcAft>
                <a:spcPts val="0"/>
              </a:spcAft>
              <a:buNone/>
            </a:pPr>
            <a:r>
              <a:rPr lang="en-US"/>
              <a:t>WordPress 7.0 enforces an iframed block editor for posts using Block API v3+ blocks. If participants open DevTools while editing a post, block-level JavaScript errors appear inside an iframe execution context. A frame selector dropdown appears at the top of the Console -- select 'gutenberg-iframe' (or similar) to see errors thrown by block JavaScript.</a:t>
            </a:r>
            <a:endParaRPr/>
          </a:p>
          <a:p>
            <a:pPr indent="0" lvl="0" marL="0" rtl="0" algn="l">
              <a:spcBef>
                <a:spcPts val="0"/>
              </a:spcBef>
              <a:spcAft>
                <a:spcPts val="0"/>
              </a:spcAft>
              <a:buNone/>
            </a:pPr>
            <a:r>
              <a:rPr lang="en-US"/>
              <a:t>Time check: 10 minutes. Keep it brisk -- DevTools is a deep rabbit hole.</a:t>
            </a:r>
            <a:endParaRPr/>
          </a:p>
        </p:txBody>
      </p:sp>
      <p:sp>
        <p:nvSpPr>
          <p:cNvPr id="148" name="Google Shape;148;p8: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57" name="Google Shape;157;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FACILITATOR TIPS:</a:t>
            </a:r>
            <a:endParaRPr/>
          </a:p>
          <a:p>
            <a:pPr indent="0" lvl="0" marL="0" rtl="0" algn="l">
              <a:spcBef>
                <a:spcPts val="0"/>
              </a:spcBef>
              <a:spcAft>
                <a:spcPts val="0"/>
              </a:spcAft>
              <a:buNone/>
            </a:pPr>
            <a:r>
              <a:rPr lang="en-US"/>
              <a:t>Run 'npx @wp-playground/cli@latest server --xdebug --experimental-devtools --auto-mount' on your machine before the session starts. The first run downloads dependencies.</a:t>
            </a:r>
            <a:endParaRPr/>
          </a:p>
          <a:p>
            <a:pPr indent="0" lvl="0" marL="0" rtl="0" algn="l">
              <a:spcBef>
                <a:spcPts val="0"/>
              </a:spcBef>
              <a:spcAft>
                <a:spcPts val="0"/>
              </a:spcAft>
              <a:buNone/>
            </a:pPr>
            <a:r>
              <a:rPr lang="en-US"/>
              <a:t>The --auto-mount flag mounts your local wp-content folder so you can edit plugins in your editor and see changes immediately.</a:t>
            </a:r>
            <a:endParaRPr/>
          </a:p>
          <a:p>
            <a:pPr indent="0" lvl="0" marL="0" rtl="0" algn="l">
              <a:spcBef>
                <a:spcPts val="0"/>
              </a:spcBef>
              <a:spcAft>
                <a:spcPts val="0"/>
              </a:spcAft>
              <a:buNone/>
            </a:pPr>
            <a:r>
              <a:rPr lang="en-US"/>
              <a:t>CDP (Chrome DevTools Protocol) integration: Playground exposes a debugger endpoint. Open chrome://inspect in Chrome and the Playground PHP process should appear under 'Remote Target'. Click 'inspect' to open a dedicated DevTools window.</a:t>
            </a:r>
            <a:endParaRPr/>
          </a:p>
          <a:p>
            <a:pPr indent="0" lvl="0" marL="0" rtl="0" algn="l">
              <a:spcBef>
                <a:spcPts val="0"/>
              </a:spcBef>
              <a:spcAft>
                <a:spcPts val="0"/>
              </a:spcAft>
              <a:buNone/>
            </a:pPr>
            <a:r>
              <a:rPr lang="en-US"/>
              <a:t>Breakpoints: click the line number gutter in the Sources panel. A blue marker appears. When execution hits that line, it pauses.</a:t>
            </a:r>
            <a:endParaRPr/>
          </a:p>
          <a:p>
            <a:pPr indent="0" lvl="0" marL="0" rtl="0" algn="l">
              <a:spcBef>
                <a:spcPts val="0"/>
              </a:spcBef>
              <a:spcAft>
                <a:spcPts val="0"/>
              </a:spcAft>
              <a:buNone/>
            </a:pPr>
            <a:r>
              <a:rPr lang="en-US"/>
              <a:t>Key variables to inspect: $post, $wp_query, $wp_filter. Show participants how the call stack panel shows the chain of function calls.</a:t>
            </a:r>
            <a:endParaRPr/>
          </a:p>
          <a:p>
            <a:pPr indent="0" lvl="0" marL="0" rtl="0" algn="l">
              <a:spcBef>
                <a:spcPts val="0"/>
              </a:spcBef>
              <a:spcAft>
                <a:spcPts val="0"/>
              </a:spcAft>
              <a:buNone/>
            </a:pPr>
            <a:r>
              <a:rPr lang="en-US"/>
              <a:t>POST-SESSION SETUP GUIDE (for participants who want to try this at home):</a:t>
            </a:r>
            <a:endParaRPr/>
          </a:p>
          <a:p>
            <a:pPr indent="0" lvl="0" marL="0" rtl="0" algn="l">
              <a:spcBef>
                <a:spcPts val="0"/>
              </a:spcBef>
              <a:spcAft>
                <a:spcPts val="0"/>
              </a:spcAft>
              <a:buNone/>
            </a:pPr>
            <a:r>
              <a:rPr lang="en-US"/>
              <a:t>1. Install Node.js (nodejs.org)</a:t>
            </a:r>
            <a:endParaRPr/>
          </a:p>
          <a:p>
            <a:pPr indent="0" lvl="0" marL="0" rtl="0" algn="l">
              <a:spcBef>
                <a:spcPts val="0"/>
              </a:spcBef>
              <a:spcAft>
                <a:spcPts val="0"/>
              </a:spcAft>
              <a:buNone/>
            </a:pPr>
            <a:r>
              <a:rPr lang="en-US"/>
              <a:t>2. Run: npx @wp-playground/cli@latest server --xdebug --experimental-devtools --auto-mount</a:t>
            </a:r>
            <a:endParaRPr/>
          </a:p>
          <a:p>
            <a:pPr indent="0" lvl="0" marL="0" rtl="0" algn="l">
              <a:spcBef>
                <a:spcPts val="0"/>
              </a:spcBef>
              <a:spcAft>
                <a:spcPts val="0"/>
              </a:spcAft>
              <a:buNone/>
            </a:pPr>
            <a:r>
              <a:rPr lang="en-US"/>
              <a:t>3. Open the URL shown in the terminal (e.g. http://localhost:9400)</a:t>
            </a:r>
            <a:endParaRPr/>
          </a:p>
          <a:p>
            <a:pPr indent="0" lvl="0" marL="0" rtl="0" algn="l">
              <a:spcBef>
                <a:spcPts val="0"/>
              </a:spcBef>
              <a:spcAft>
                <a:spcPts val="0"/>
              </a:spcAft>
              <a:buNone/>
            </a:pPr>
            <a:r>
              <a:rPr lang="en-US"/>
              <a:t>4. Open chrome://inspect -- your Playground process will appear</a:t>
            </a:r>
            <a:endParaRPr/>
          </a:p>
          <a:p>
            <a:pPr indent="0" lvl="0" marL="0" rtl="0" algn="l">
              <a:spcBef>
                <a:spcPts val="0"/>
              </a:spcBef>
              <a:spcAft>
                <a:spcPts val="0"/>
              </a:spcAft>
              <a:buNone/>
            </a:pPr>
            <a:r>
              <a:rPr lang="en-US"/>
              <a:t>5. Click 'Open dedicated DevTools for Node' or 'inspect' next to the PHP process</a:t>
            </a:r>
            <a:endParaRPr/>
          </a:p>
          <a:p>
            <a:pPr indent="0" lvl="0" marL="0" rtl="0" algn="l">
              <a:spcBef>
                <a:spcPts val="0"/>
              </a:spcBef>
              <a:spcAft>
                <a:spcPts val="0"/>
              </a:spcAft>
              <a:buNone/>
            </a:pPr>
            <a:r>
              <a:rPr lang="en-US"/>
              <a:t>Reference: developer.wordpress.org/playground/</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a:t>💡 Facilitator note: Run 'npx @wp-playground/cli@latest server --xdebug --experimental-devtools --auto-mount' on your machine before the session starts. The first run downloads dependencies.</a:t>
            </a:r>
            <a:endParaRPr/>
          </a:p>
          <a:p>
            <a:pPr indent="0" lvl="0" marL="0" rtl="0" algn="l">
              <a:spcBef>
                <a:spcPts val="0"/>
              </a:spcBef>
              <a:spcAft>
                <a:spcPts val="0"/>
              </a:spcAft>
              <a:buNone/>
            </a:pPr>
            <a:r>
              <a:rPr lang="en-US"/>
              <a:t>The --auto-mount flag mounts your local wp-content folder.</a:t>
            </a:r>
            <a:endParaRPr/>
          </a:p>
          <a:p>
            <a:pPr indent="0" lvl="0" marL="0" rtl="0" algn="l">
              <a:spcBef>
                <a:spcPts val="0"/>
              </a:spcBef>
              <a:spcAft>
                <a:spcPts val="0"/>
              </a:spcAft>
              <a:buNone/>
            </a:pPr>
            <a:r>
              <a:rPr lang="en-US"/>
              <a:t>Open chrome://inspect in Chrome -- the Playground PHP process should appear under 'Remote Target'.</a:t>
            </a:r>
            <a:endParaRPr/>
          </a:p>
          <a:p>
            <a:pPr indent="0" lvl="0" marL="0" rtl="0" algn="l">
              <a:spcBef>
                <a:spcPts val="0"/>
              </a:spcBef>
              <a:spcAft>
                <a:spcPts val="0"/>
              </a:spcAft>
              <a:buNone/>
            </a:pPr>
            <a:r>
              <a:rPr lang="en-US"/>
              <a:t>Key variables to inspect: $post, $wp_query, $wp_filter.</a:t>
            </a:r>
            <a:endParaRPr/>
          </a:p>
          <a:p>
            <a:pPr indent="0" lvl="0" marL="0" rtl="0" algn="l">
              <a:spcBef>
                <a:spcPts val="0"/>
              </a:spcBef>
              <a:spcAft>
                <a:spcPts val="0"/>
              </a:spcAft>
              <a:buNone/>
            </a:pPr>
            <a:r>
              <a:rPr lang="en-US"/>
              <a:t>POST-SESSION SETUP GUIDE:</a:t>
            </a:r>
            <a:endParaRPr/>
          </a:p>
          <a:p>
            <a:pPr indent="0" lvl="0" marL="0" rtl="0" algn="l">
              <a:spcBef>
                <a:spcPts val="0"/>
              </a:spcBef>
              <a:spcAft>
                <a:spcPts val="0"/>
              </a:spcAft>
              <a:buNone/>
            </a:pPr>
            <a:r>
              <a:rPr lang="en-US"/>
              <a:t>1. Install Node.js (nodejs.org)</a:t>
            </a:r>
            <a:endParaRPr/>
          </a:p>
          <a:p>
            <a:pPr indent="0" lvl="0" marL="0" rtl="0" algn="l">
              <a:spcBef>
                <a:spcPts val="0"/>
              </a:spcBef>
              <a:spcAft>
                <a:spcPts val="0"/>
              </a:spcAft>
              <a:buNone/>
            </a:pPr>
            <a:r>
              <a:rPr lang="en-US"/>
              <a:t>2. Run: npx @wp-playground/cli@latest server --xdebug --experimental-devtools --auto-mount</a:t>
            </a:r>
            <a:endParaRPr/>
          </a:p>
          <a:p>
            <a:pPr indent="0" lvl="0" marL="0" rtl="0" algn="l">
              <a:spcBef>
                <a:spcPts val="0"/>
              </a:spcBef>
              <a:spcAft>
                <a:spcPts val="0"/>
              </a:spcAft>
              <a:buNone/>
            </a:pPr>
            <a:r>
              <a:rPr lang="en-US"/>
              <a:t>3. Open the URL shown in the terminal (e.g. http://localhost:9400)</a:t>
            </a:r>
            <a:endParaRPr/>
          </a:p>
          <a:p>
            <a:pPr indent="0" lvl="0" marL="0" rtl="0" algn="l">
              <a:spcBef>
                <a:spcPts val="0"/>
              </a:spcBef>
              <a:spcAft>
                <a:spcPts val="0"/>
              </a:spcAft>
              <a:buNone/>
            </a:pPr>
            <a:r>
              <a:rPr lang="en-US"/>
              <a:t>4. Open chrome://inspect -- your Playground process will appear</a:t>
            </a:r>
            <a:endParaRPr/>
          </a:p>
          <a:p>
            <a:pPr indent="0" lvl="0" marL="0" rtl="0" algn="l">
              <a:spcBef>
                <a:spcPts val="0"/>
              </a:spcBef>
              <a:spcAft>
                <a:spcPts val="0"/>
              </a:spcAft>
              <a:buNone/>
            </a:pPr>
            <a:r>
              <a:rPr lang="en-US"/>
              <a:t>5. Click 'Open dedicated DevTools for Node' or 'inspect' next to the PHP process</a:t>
            </a:r>
            <a:endParaRPr/>
          </a:p>
          <a:p>
            <a:pPr indent="0" lvl="0" marL="0" rtl="0" algn="l">
              <a:spcBef>
                <a:spcPts val="0"/>
              </a:spcBef>
              <a:spcAft>
                <a:spcPts val="0"/>
              </a:spcAft>
              <a:buNone/>
            </a:pPr>
            <a:r>
              <a:rPr lang="en-US"/>
              <a:t>Reference: developer.wordpress.org/playground/</a:t>
            </a:r>
            <a:endParaRPr/>
          </a:p>
        </p:txBody>
      </p:sp>
      <p:sp>
        <p:nvSpPr>
          <p:cNvPr id="158" name="Google Shape;158;p9:notes"/>
          <p:cNvSpPr txBox="1"/>
          <p:nvPr>
            <p:ph idx="12" type="sldNum"/>
          </p:nvPr>
        </p:nvSpPr>
        <p:spPr>
          <a:xfrm>
            <a:off x="0" y="0"/>
            <a:ext cx="3000000" cy="3000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 name="Shape 11"/>
        <p:cNvGrpSpPr/>
        <p:nvPr/>
      </p:nvGrpSpPr>
      <p:grpSpPr>
        <a:xfrm>
          <a:off x="0" y="0"/>
          <a:ext cx="0" cy="0"/>
          <a:chOff x="0" y="0"/>
          <a:chExt cx="0" cy="0"/>
        </a:xfrm>
      </p:grpSpPr>
      <p:sp>
        <p:nvSpPr>
          <p:cNvPr id="12" name="Google Shape;12;p1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3" name="Google Shape;13;p1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4" name="Google Shape;14;p1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68" name="Shape 68"/>
        <p:cNvGrpSpPr/>
        <p:nvPr/>
      </p:nvGrpSpPr>
      <p:grpSpPr>
        <a:xfrm>
          <a:off x="0" y="0"/>
          <a:ext cx="0" cy="0"/>
          <a:chOff x="0" y="0"/>
          <a:chExt cx="0" cy="0"/>
        </a:xfrm>
      </p:grpSpPr>
      <p:sp>
        <p:nvSpPr>
          <p:cNvPr id="69" name="Google Shape;69;p2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0" name="Google Shape;70;p23"/>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1" name="Google Shape;71;p2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2" name="Google Shape;72;p2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3" name="Google Shape;73;p2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4" name="Shape 74"/>
        <p:cNvGrpSpPr/>
        <p:nvPr/>
      </p:nvGrpSpPr>
      <p:grpSpPr>
        <a:xfrm>
          <a:off x="0" y="0"/>
          <a:ext cx="0" cy="0"/>
          <a:chOff x="0" y="0"/>
          <a:chExt cx="0" cy="0"/>
        </a:xfrm>
      </p:grpSpPr>
      <p:sp>
        <p:nvSpPr>
          <p:cNvPr id="75" name="Google Shape;75;p24"/>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6" name="Google Shape;76;p24"/>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7" name="Google Shape;77;p2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8" name="Google Shape;78;p2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9" name="Google Shape;79;p2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5" name="Shape 15"/>
        <p:cNvGrpSpPr/>
        <p:nvPr/>
      </p:nvGrpSpPr>
      <p:grpSpPr>
        <a:xfrm>
          <a:off x="0" y="0"/>
          <a:ext cx="0" cy="0"/>
          <a:chOff x="0" y="0"/>
          <a:chExt cx="0" cy="0"/>
        </a:xfrm>
      </p:grpSpPr>
      <p:sp>
        <p:nvSpPr>
          <p:cNvPr id="16" name="Google Shape;16;p15"/>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17" name="Google Shape;17;p15"/>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8" name="Google Shape;18;p1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9" name="Google Shape;19;p1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0" name="Google Shape;20;p1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1" name="Shape 21"/>
        <p:cNvGrpSpPr/>
        <p:nvPr/>
      </p:nvGrpSpPr>
      <p:grpSpPr>
        <a:xfrm>
          <a:off x="0" y="0"/>
          <a:ext cx="0" cy="0"/>
          <a:chOff x="0" y="0"/>
          <a:chExt cx="0" cy="0"/>
        </a:xfrm>
      </p:grpSpPr>
      <p:sp>
        <p:nvSpPr>
          <p:cNvPr id="22" name="Google Shape;22;p16"/>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3" name="Google Shape;23;p16"/>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4" name="Google Shape;24;p1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5" name="Google Shape;25;p1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6" name="Google Shape;26;p1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7" name="Shape 27"/>
        <p:cNvGrpSpPr/>
        <p:nvPr/>
      </p:nvGrpSpPr>
      <p:grpSpPr>
        <a:xfrm>
          <a:off x="0" y="0"/>
          <a:ext cx="0" cy="0"/>
          <a:chOff x="0" y="0"/>
          <a:chExt cx="0" cy="0"/>
        </a:xfrm>
      </p:grpSpPr>
      <p:sp>
        <p:nvSpPr>
          <p:cNvPr id="28" name="Google Shape;28;p17"/>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9" name="Google Shape;29;p17"/>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0" name="Google Shape;30;p1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1" name="Google Shape;31;p1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2" name="Google Shape;32;p1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3" name="Shape 33"/>
        <p:cNvGrpSpPr/>
        <p:nvPr/>
      </p:nvGrpSpPr>
      <p:grpSpPr>
        <a:xfrm>
          <a:off x="0" y="0"/>
          <a:ext cx="0" cy="0"/>
          <a:chOff x="0" y="0"/>
          <a:chExt cx="0" cy="0"/>
        </a:xfrm>
      </p:grpSpPr>
      <p:sp>
        <p:nvSpPr>
          <p:cNvPr id="34" name="Google Shape;34;p1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5" name="Google Shape;35;p18"/>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6" name="Google Shape;36;p18"/>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37" name="Google Shape;37;p1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8" name="Google Shape;38;p1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9" name="Google Shape;39;p1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0" name="Shape 40"/>
        <p:cNvGrpSpPr/>
        <p:nvPr/>
      </p:nvGrpSpPr>
      <p:grpSpPr>
        <a:xfrm>
          <a:off x="0" y="0"/>
          <a:ext cx="0" cy="0"/>
          <a:chOff x="0" y="0"/>
          <a:chExt cx="0" cy="0"/>
        </a:xfrm>
      </p:grpSpPr>
      <p:sp>
        <p:nvSpPr>
          <p:cNvPr id="41" name="Google Shape;41;p19"/>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2" name="Google Shape;42;p19"/>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3" name="Google Shape;43;p19"/>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4" name="Google Shape;44;p19"/>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5" name="Google Shape;45;p19"/>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6" name="Google Shape;46;p1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7" name="Google Shape;47;p1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8" name="Google Shape;48;p1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49" name="Shape 49"/>
        <p:cNvGrpSpPr/>
        <p:nvPr/>
      </p:nvGrpSpPr>
      <p:grpSpPr>
        <a:xfrm>
          <a:off x="0" y="0"/>
          <a:ext cx="0" cy="0"/>
          <a:chOff x="0" y="0"/>
          <a:chExt cx="0" cy="0"/>
        </a:xfrm>
      </p:grpSpPr>
      <p:sp>
        <p:nvSpPr>
          <p:cNvPr id="50" name="Google Shape;50;p2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1" name="Google Shape;51;p2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2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3" name="Google Shape;53;p2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4" name="Shape 54"/>
        <p:cNvGrpSpPr/>
        <p:nvPr/>
      </p:nvGrpSpPr>
      <p:grpSpPr>
        <a:xfrm>
          <a:off x="0" y="0"/>
          <a:ext cx="0" cy="0"/>
          <a:chOff x="0" y="0"/>
          <a:chExt cx="0" cy="0"/>
        </a:xfrm>
      </p:grpSpPr>
      <p:sp>
        <p:nvSpPr>
          <p:cNvPr id="55" name="Google Shape;55;p21"/>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6" name="Google Shape;56;p21"/>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57" name="Google Shape;57;p21"/>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58" name="Google Shape;58;p2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9" name="Google Shape;59;p2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0" name="Google Shape;60;p2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1" name="Shape 61"/>
        <p:cNvGrpSpPr/>
        <p:nvPr/>
      </p:nvGrpSpPr>
      <p:grpSpPr>
        <a:xfrm>
          <a:off x="0" y="0"/>
          <a:ext cx="0" cy="0"/>
          <a:chOff x="0" y="0"/>
          <a:chExt cx="0" cy="0"/>
        </a:xfrm>
      </p:grpSpPr>
      <p:sp>
        <p:nvSpPr>
          <p:cNvPr id="62" name="Google Shape;62;p22"/>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3" name="Google Shape;63;p22"/>
          <p:cNvSpPr/>
          <p:nvPr>
            <p:ph idx="2" type="pic"/>
          </p:nvPr>
        </p:nvSpPr>
        <p:spPr>
          <a:xfrm>
            <a:off x="1792288" y="612775"/>
            <a:ext cx="5486400" cy="4114800"/>
          </a:xfrm>
          <a:prstGeom prst="rect">
            <a:avLst/>
          </a:prstGeom>
          <a:noFill/>
          <a:ln>
            <a:noFill/>
          </a:ln>
        </p:spPr>
      </p:sp>
      <p:sp>
        <p:nvSpPr>
          <p:cNvPr id="64" name="Google Shape;64;p22"/>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5" name="Google Shape;65;p2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6" name="Google Shape;66;p2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7" name="Google Shape;67;p2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3"/>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7" name="Google Shape;7;p13"/>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8" name="Google Shape;8;p1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9" name="Google Shape;9;p1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0" name="Google Shape;10;p1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hyperlink" Target="https://developer.wordpress.org/advanced-administration/debug/debug-wordpress/" TargetMode="External"/><Relationship Id="rId4" Type="http://schemas.openxmlformats.org/officeDocument/2006/relationships/hyperlink" Target="https://wordpress.org/plugins/query-monitor/" TargetMode="External"/><Relationship Id="rId10" Type="http://schemas.openxmlformats.org/officeDocument/2006/relationships/hyperlink" Target="https://learn.wordpress.org" TargetMode="External"/><Relationship Id="rId9" Type="http://schemas.openxmlformats.org/officeDocument/2006/relationships/hyperlink" Target="https://playground.wordpress.net" TargetMode="External"/><Relationship Id="rId5" Type="http://schemas.openxmlformats.org/officeDocument/2006/relationships/hyperlink" Target="https://developer.chrome.com/docs/devtools/" TargetMode="External"/><Relationship Id="rId6" Type="http://schemas.openxmlformats.org/officeDocument/2006/relationships/hyperlink" Target="https://developer.wordpress.org/playground/" TargetMode="External"/><Relationship Id="rId7" Type="http://schemas.openxmlformats.org/officeDocument/2006/relationships/hyperlink" Target="https://xdebug.org/docs/" TargetMode="External"/><Relationship Id="rId8" Type="http://schemas.openxmlformats.org/officeDocument/2006/relationships/hyperlink" Target="https://developer.wordpress.org/advanced-administration/wordpress/common-errors/"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image" Target="../media/image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hyperlink" Target="https://playground.wordpress.net"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hyperlink" Target="https://playground.wordpress.net/?plugin=query-monitor"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1E1E1E"/>
        </a:solidFill>
      </p:bgPr>
    </p:bg>
    <p:spTree>
      <p:nvGrpSpPr>
        <p:cNvPr id="84" name="Shape 84"/>
        <p:cNvGrpSpPr/>
        <p:nvPr/>
      </p:nvGrpSpPr>
      <p:grpSpPr>
        <a:xfrm>
          <a:off x="0" y="0"/>
          <a:ext cx="0" cy="0"/>
          <a:chOff x="0" y="0"/>
          <a:chExt cx="0" cy="0"/>
        </a:xfrm>
      </p:grpSpPr>
      <p:sp>
        <p:nvSpPr>
          <p:cNvPr id="85" name="Google Shape;85;p1"/>
          <p:cNvSpPr/>
          <p:nvPr/>
        </p:nvSpPr>
        <p:spPr>
          <a:xfrm>
            <a:off x="0" y="0"/>
            <a:ext cx="292608" cy="6858000"/>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86" name="Google Shape;86;p1"/>
          <p:cNvSpPr txBox="1"/>
          <p:nvPr/>
        </p:nvSpPr>
        <p:spPr>
          <a:xfrm>
            <a:off x="658368" y="594360"/>
            <a:ext cx="9144000" cy="292608"/>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1" i="0" lang="en-US" sz="1400" u="none" cap="none" strike="noStrike">
                <a:solidFill>
                  <a:srgbClr val="FFFFFF"/>
                </a:solidFill>
                <a:latin typeface="Arial"/>
                <a:ea typeface="Arial"/>
                <a:cs typeface="Arial"/>
                <a:sym typeface="Arial"/>
              </a:rPr>
              <a:t>WordPress Meetup Activity</a:t>
            </a:r>
            <a:endParaRPr/>
          </a:p>
        </p:txBody>
      </p:sp>
      <p:sp>
        <p:nvSpPr>
          <p:cNvPr id="87" name="Google Shape;87;p1"/>
          <p:cNvSpPr txBox="1"/>
          <p:nvPr/>
        </p:nvSpPr>
        <p:spPr>
          <a:xfrm>
            <a:off x="658368" y="1371600"/>
            <a:ext cx="8686800" cy="22860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Debug Like a Pro:</a:t>
            </a:r>
            <a:endParaRPr/>
          </a:p>
          <a:p>
            <a:pPr indent="0" lvl="0" marL="0" marR="0" rtl="0" algn="l">
              <a:lnSpc>
                <a:spcPct val="108000"/>
              </a:lnSpc>
              <a:spcBef>
                <a:spcPts val="0"/>
              </a:spcBef>
              <a:spcAft>
                <a:spcPts val="0"/>
              </a:spcAft>
              <a:buNone/>
            </a:pPr>
            <a:r>
              <a:rPr b="1" i="0" lang="en-US" sz="5200" u="none" cap="none" strike="noStrike">
                <a:solidFill>
                  <a:srgbClr val="FFFFFF"/>
                </a:solidFill>
                <a:latin typeface="Arial"/>
                <a:ea typeface="Arial"/>
                <a:cs typeface="Arial"/>
                <a:sym typeface="Arial"/>
              </a:rPr>
              <a:t>WordPress Developer Debugging Tools</a:t>
            </a:r>
            <a:endParaRPr/>
          </a:p>
        </p:txBody>
      </p:sp>
      <p:sp>
        <p:nvSpPr>
          <p:cNvPr id="88" name="Google Shape;88;p1"/>
          <p:cNvSpPr txBox="1"/>
          <p:nvPr/>
        </p:nvSpPr>
        <p:spPr>
          <a:xfrm>
            <a:off x="658368" y="4160520"/>
            <a:ext cx="9601200" cy="4572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FFFFFF"/>
                </a:solidFill>
                <a:latin typeface="Arial"/>
                <a:ea typeface="Arial"/>
                <a:cs typeface="Arial"/>
                <a:sym typeface="Arial"/>
              </a:rPr>
              <a:t>60 minutes  ·  Intermediate-Advanced  ·  Browser + Local CLI (optional)</a:t>
            </a:r>
            <a:endParaRPr/>
          </a:p>
        </p:txBody>
      </p:sp>
      <p:sp>
        <p:nvSpPr>
          <p:cNvPr id="89" name="Google Shape;89;p1"/>
          <p:cNvSpPr txBox="1"/>
          <p:nvPr/>
        </p:nvSpPr>
        <p:spPr>
          <a:xfrm>
            <a:off x="8961120" y="6309360"/>
            <a:ext cx="2743200" cy="365760"/>
          </a:xfrm>
          <a:prstGeom prst="rect">
            <a:avLst/>
          </a:prstGeom>
          <a:noFill/>
          <a:ln>
            <a:noFill/>
          </a:ln>
        </p:spPr>
        <p:txBody>
          <a:bodyPr anchorCtr="0" anchor="t" bIns="0" lIns="0" spcFirstLastPara="1" rIns="0" wrap="square" tIns="0">
            <a:spAutoFit/>
          </a:bodyPr>
          <a:lstStyle/>
          <a:p>
            <a:pPr indent="0" lvl="0" marL="0" marR="0" rtl="0" algn="r">
              <a:lnSpc>
                <a:spcPct val="120000"/>
              </a:lnSpc>
              <a:spcBef>
                <a:spcPts val="0"/>
              </a:spcBef>
              <a:spcAft>
                <a:spcPts val="0"/>
              </a:spcAft>
              <a:buNone/>
            </a:pPr>
            <a:r>
              <a:rPr b="0" i="0" lang="en-US" sz="1400" u="none" cap="none" strike="noStrike">
                <a:solidFill>
                  <a:srgbClr val="FFFFFF"/>
                </a:solidFill>
                <a:latin typeface="Arial"/>
                <a:ea typeface="Arial"/>
                <a:cs typeface="Arial"/>
                <a:sym typeface="Arial"/>
              </a:rPr>
              <a:t>playground.wordpress.net</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2" name="Shape 172"/>
        <p:cNvGrpSpPr/>
        <p:nvPr/>
      </p:nvGrpSpPr>
      <p:grpSpPr>
        <a:xfrm>
          <a:off x="0" y="0"/>
          <a:ext cx="0" cy="0"/>
          <a:chOff x="0" y="0"/>
          <a:chExt cx="0" cy="0"/>
        </a:xfrm>
      </p:grpSpPr>
      <p:sp>
        <p:nvSpPr>
          <p:cNvPr id="173" name="Google Shape;173;p10"/>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4" name="Google Shape;174;p10"/>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Debrief -- 5 Minutes</a:t>
            </a:r>
            <a:endParaRPr/>
          </a:p>
        </p:txBody>
      </p:sp>
      <p:sp>
        <p:nvSpPr>
          <p:cNvPr id="175" name="Google Shape;175;p10"/>
          <p:cNvSpPr/>
          <p:nvPr/>
        </p:nvSpPr>
        <p:spPr>
          <a:xfrm>
            <a:off x="457200" y="8686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6" name="Google Shape;176;p10"/>
          <p:cNvSpPr txBox="1"/>
          <p:nvPr/>
        </p:nvSpPr>
        <p:spPr>
          <a:xfrm>
            <a:off x="621792" y="8686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1</a:t>
            </a:r>
            <a:endParaRPr/>
          </a:p>
        </p:txBody>
      </p:sp>
      <p:sp>
        <p:nvSpPr>
          <p:cNvPr id="177" name="Google Shape;177;p10"/>
          <p:cNvSpPr txBox="1"/>
          <p:nvPr/>
        </p:nvSpPr>
        <p:spPr>
          <a:xfrm>
            <a:off x="1051560" y="8686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Which tool would you reach for first when a page starts loading slowly? Why?</a:t>
            </a:r>
            <a:endParaRPr/>
          </a:p>
        </p:txBody>
      </p:sp>
      <p:sp>
        <p:nvSpPr>
          <p:cNvPr id="178" name="Google Shape;178;p10"/>
          <p:cNvSpPr/>
          <p:nvPr/>
        </p:nvSpPr>
        <p:spPr>
          <a:xfrm>
            <a:off x="457200" y="15544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79" name="Google Shape;179;p10"/>
          <p:cNvSpPr txBox="1"/>
          <p:nvPr/>
        </p:nvSpPr>
        <p:spPr>
          <a:xfrm>
            <a:off x="621792" y="15544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2</a:t>
            </a:r>
            <a:endParaRPr/>
          </a:p>
        </p:txBody>
      </p:sp>
      <p:sp>
        <p:nvSpPr>
          <p:cNvPr id="180" name="Google Shape;180;p10"/>
          <p:cNvSpPr txBox="1"/>
          <p:nvPr/>
        </p:nvSpPr>
        <p:spPr>
          <a:xfrm>
            <a:off x="1051560" y="15544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How would you isolate whether a bug is PHP-side or JavaScript-side?</a:t>
            </a:r>
            <a:endParaRPr/>
          </a:p>
        </p:txBody>
      </p:sp>
      <p:sp>
        <p:nvSpPr>
          <p:cNvPr id="181" name="Google Shape;181;p10"/>
          <p:cNvSpPr/>
          <p:nvPr/>
        </p:nvSpPr>
        <p:spPr>
          <a:xfrm>
            <a:off x="457200" y="2240280"/>
            <a:ext cx="11277600" cy="621792"/>
          </a:xfrm>
          <a:prstGeom prst="rect">
            <a:avLst/>
          </a:prstGeom>
          <a:solidFill>
            <a:srgbClr val="E8EAFD"/>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82" name="Google Shape;182;p10"/>
          <p:cNvSpPr txBox="1"/>
          <p:nvPr/>
        </p:nvSpPr>
        <p:spPr>
          <a:xfrm>
            <a:off x="621792" y="2240280"/>
            <a:ext cx="347472" cy="621792"/>
          </a:xfrm>
          <a:prstGeom prst="rect">
            <a:avLst/>
          </a:prstGeom>
          <a:noFill/>
          <a:ln>
            <a:noFill/>
          </a:ln>
        </p:spPr>
        <p:txBody>
          <a:bodyPr anchorCtr="0" anchor="ctr" bIns="0" lIns="0" spcFirstLastPara="1" rIns="0" wrap="square" tIns="0">
            <a:spAutoFit/>
          </a:bodyPr>
          <a:lstStyle/>
          <a:p>
            <a:pPr indent="0" lvl="0" marL="0" marR="0" rtl="0" algn="ctr">
              <a:lnSpc>
                <a:spcPct val="120000"/>
              </a:lnSpc>
              <a:spcBef>
                <a:spcPts val="0"/>
              </a:spcBef>
              <a:spcAft>
                <a:spcPts val="0"/>
              </a:spcAft>
              <a:buNone/>
            </a:pPr>
            <a:r>
              <a:rPr b="1" i="0" lang="en-US" sz="1800" u="none" cap="none" strike="noStrike">
                <a:solidFill>
                  <a:srgbClr val="3858E9"/>
                </a:solidFill>
                <a:latin typeface="Arial"/>
                <a:ea typeface="Arial"/>
                <a:cs typeface="Arial"/>
                <a:sym typeface="Arial"/>
              </a:rPr>
              <a:t>3</a:t>
            </a:r>
            <a:endParaRPr/>
          </a:p>
        </p:txBody>
      </p:sp>
      <p:sp>
        <p:nvSpPr>
          <p:cNvPr id="183" name="Google Shape;183;p10"/>
          <p:cNvSpPr txBox="1"/>
          <p:nvPr/>
        </p:nvSpPr>
        <p:spPr>
          <a:xfrm>
            <a:off x="1051560" y="2240280"/>
            <a:ext cx="10591800" cy="621792"/>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0" i="0" lang="en-US" sz="1600" u="none" cap="none" strike="noStrike">
                <a:solidFill>
                  <a:srgbClr val="1E1E1E"/>
                </a:solidFill>
                <a:latin typeface="Arial"/>
                <a:ea typeface="Arial"/>
                <a:cs typeface="Arial"/>
                <a:sym typeface="Arial"/>
              </a:rPr>
              <a:t>Where in your current workflow could Playground replace a local dev environment?</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11"/>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0" name="Google Shape;190;p11"/>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Tool Reference -- When to Use What</a:t>
            </a:r>
            <a:endParaRPr/>
          </a:p>
        </p:txBody>
      </p:sp>
      <p:graphicFrame>
        <p:nvGraphicFramePr>
          <p:cNvPr id="191" name="Google Shape;191;p11"/>
          <p:cNvGraphicFramePr/>
          <p:nvPr/>
        </p:nvGraphicFramePr>
        <p:xfrm>
          <a:off x="457200" y="868680"/>
          <a:ext cx="3000000" cy="3000000"/>
        </p:xfrm>
        <a:graphic>
          <a:graphicData uri="http://schemas.openxmlformats.org/drawingml/2006/table">
            <a:tbl>
              <a:tblPr bandRow="1" firstRow="1">
                <a:noFill/>
                <a:tableStyleId>{E0CC40A3-A4DF-45BA-9C78-9CCB84250367}</a:tableStyleId>
              </a:tblPr>
              <a:tblGrid>
                <a:gridCol w="2194550"/>
                <a:gridCol w="4572000"/>
                <a:gridCol w="4023350"/>
              </a:tblGrid>
              <a:tr h="621800">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Tool</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Best for</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Not for</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62180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WP_DEBUG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PHP notices, warnings, fatal errors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JS errors, slow queries, hook order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62180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Query Monitor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DB performance, hook inspection, HTTP API tracing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Step-through debugging, JS runtime errors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62180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Browser DevTools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JS errors, REST API calls, CSS/layout issues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PHP-side logic, server performance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62180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Xdebug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Complex PHP logic, variable state, call stack</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Production use -- development only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p1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98" name="Google Shape;198;p1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Resources + Next Steps</a:t>
            </a:r>
            <a:endParaRPr/>
          </a:p>
        </p:txBody>
      </p:sp>
      <p:graphicFrame>
        <p:nvGraphicFramePr>
          <p:cNvPr id="199" name="Google Shape;199;p12"/>
          <p:cNvGraphicFramePr/>
          <p:nvPr/>
        </p:nvGraphicFramePr>
        <p:xfrm>
          <a:off x="457200" y="868680"/>
          <a:ext cx="3000000" cy="3000000"/>
        </p:xfrm>
        <a:graphic>
          <a:graphicData uri="http://schemas.openxmlformats.org/drawingml/2006/table">
            <a:tbl>
              <a:tblPr bandRow="1" firstRow="1">
                <a:noFill/>
                <a:tableStyleId>{E0CC40A3-A4DF-45BA-9C78-9CCB84250367}</a:tableStyleId>
              </a:tblPr>
              <a:tblGrid>
                <a:gridCol w="6217925"/>
                <a:gridCol w="4114800"/>
              </a:tblGrid>
              <a:tr h="502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Debugging in WordPress -- Developer reference: WP_DEBUG, SCRIPT_DEBUG, SAVEQUERIES and more</a:t>
                      </a:r>
                      <a:endParaRPr b="0"/>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3">
                            <a:extLst>
                              <a:ext uri="{A12FA001-AC4F-418D-AE19-62706E023703}">
                                <ahyp:hlinkClr val="tx"/>
                              </a:ext>
                            </a:extLst>
                          </a:hlinkClick>
                        </a:rPr>
                        <a:t>https://developer.wordpress.org/advanced-administration/debug/debug-wordpress/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Query Monitor -- Plugin page: free, open source, authored by John Blackbourn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4">
                            <a:extLst>
                              <a:ext uri="{A12FA001-AC4F-418D-AE19-62706E023703}">
                                <ahyp:hlinkClr val="tx"/>
                              </a:ext>
                            </a:extLst>
                          </a:hlinkClick>
                        </a:rPr>
                        <a:t>https://wordpress.org/plugins/query-monitor/</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Chrome DevTools docs -- Official guide: Console, Network, Sources, and Breakpoints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5">
                            <a:extLst>
                              <a:ext uri="{A12FA001-AC4F-418D-AE19-62706E023703}">
                                <ahyp:hlinkClr val="tx"/>
                              </a:ext>
                            </a:extLst>
                          </a:hlinkClick>
                        </a:rPr>
                        <a:t>https://developer.chrome.com/docs/devtools/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Xdebug -- WordPress Playground: Playground CLI reference for --xdebug and CDP integration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6">
                            <a:extLst>
                              <a:ext uri="{A12FA001-AC4F-418D-AE19-62706E023703}">
                                <ahyp:hlinkClr val="tx"/>
                              </a:ext>
                            </a:extLst>
                          </a:hlinkClick>
                        </a:rPr>
                        <a:t>https://developer.wordpress.org/playground/</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Xdebug Official Docs -- Step debugging, profiling, and code coverage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7">
                            <a:extLst>
                              <a:ext uri="{A12FA001-AC4F-418D-AE19-62706E023703}">
                                <ahyp:hlinkClr val="tx"/>
                              </a:ext>
                            </a:extLst>
                          </a:hlinkClick>
                        </a:rPr>
                        <a:t>https://xdebug.org/docs/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Common WordPress Errors -- Advanced Administration Handbook: all major error types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8">
                            <a:extLst>
                              <a:ext uri="{A12FA001-AC4F-418D-AE19-62706E023703}">
                                <ahyp:hlinkClr val="tx"/>
                              </a:ext>
                            </a:extLst>
                          </a:hlinkClick>
                        </a:rPr>
                        <a:t>https://developer.wordpress.org/advanced-administration/wordpress/common-errors/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WordPress Playground -- Browser-based sandbox for safe testing and development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9">
                            <a:extLst>
                              <a:ext uri="{A12FA001-AC4F-418D-AE19-62706E023703}">
                                <ahyp:hlinkClr val="tx"/>
                              </a:ext>
                            </a:extLst>
                          </a:hlinkClick>
                        </a:rPr>
                        <a:t>https://playground.wordpress.net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EF1FD"/>
                    </a:solidFill>
                  </a:tcPr>
                </a:tc>
              </a:tr>
              <a:tr h="502925">
                <a:tc>
                  <a:txBody>
                    <a:bodyPr/>
                    <a:lstStyle/>
                    <a:p>
                      <a:pPr indent="0" lvl="0" marL="0" marR="0" rtl="0" algn="l">
                        <a:lnSpc>
                          <a:spcPct val="120000"/>
                        </a:lnSpc>
                        <a:spcBef>
                          <a:spcPts val="0"/>
                        </a:spcBef>
                        <a:spcAft>
                          <a:spcPts val="0"/>
                        </a:spcAft>
                        <a:buNone/>
                      </a:pPr>
                      <a:r>
                        <a:rPr lang="en-US" sz="1400" u="none" cap="none" strike="noStrike">
                          <a:solidFill>
                            <a:srgbClr val="1E1E1E"/>
                          </a:solidFill>
                          <a:latin typeface="Arial"/>
                          <a:ea typeface="Arial"/>
                          <a:cs typeface="Arial"/>
                          <a:sym typeface="Arial"/>
                        </a:rPr>
                        <a:t>Learn WordPress -- Free courses and lessons on debugging and development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200" u="sng" cap="none" strike="noStrike">
                          <a:solidFill>
                            <a:srgbClr val="3858E9"/>
                          </a:solidFill>
                          <a:latin typeface="Arial"/>
                          <a:ea typeface="Arial"/>
                          <a:cs typeface="Arial"/>
                          <a:sym typeface="Arial"/>
                          <a:hlinkClick r:id="rId10">
                            <a:extLst>
                              <a:ext uri="{A12FA001-AC4F-418D-AE19-62706E023703}">
                                <ahyp:hlinkClr val="tx"/>
                              </a:ext>
                            </a:extLst>
                          </a:hlinkClick>
                        </a:rPr>
                        <a:t>https://learn.wordpress.org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sp>
        <p:nvSpPr>
          <p:cNvPr id="205" name="Google Shape;205;g3e725bd83ae_0_0"/>
          <p:cNvSpPr/>
          <p:nvPr/>
        </p:nvSpPr>
        <p:spPr>
          <a:xfrm>
            <a:off x="0" y="0"/>
            <a:ext cx="12192000" cy="73200"/>
          </a:xfrm>
          <a:prstGeom prst="rect">
            <a:avLst/>
          </a:prstGeom>
          <a:solidFill>
            <a:srgbClr val="3858E9"/>
          </a:solidFill>
          <a:ln>
            <a:noFill/>
          </a:ln>
          <a:effectLst>
            <a:outerShdw blurRad="40000" rotWithShape="0" dir="5400000" dist="23000">
              <a:srgbClr val="000000">
                <a:alpha val="34900"/>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206" name="Google Shape;206;g3e725bd83ae_0_0"/>
          <p:cNvSpPr txBox="1"/>
          <p:nvPr/>
        </p:nvSpPr>
        <p:spPr>
          <a:xfrm>
            <a:off x="502920" y="182880"/>
            <a:ext cx="10972800" cy="43110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lang="en-US" sz="2800">
                <a:solidFill>
                  <a:srgbClr val="3858E9"/>
                </a:solidFill>
              </a:rPr>
              <a:t>Feedback</a:t>
            </a:r>
            <a:endParaRPr/>
          </a:p>
        </p:txBody>
      </p:sp>
      <p:sp>
        <p:nvSpPr>
          <p:cNvPr id="207" name="Google Shape;207;g3e725bd83ae_0_0"/>
          <p:cNvSpPr txBox="1"/>
          <p:nvPr/>
        </p:nvSpPr>
        <p:spPr>
          <a:xfrm>
            <a:off x="2523175" y="1765113"/>
            <a:ext cx="5578500" cy="7329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None/>
            </a:pPr>
            <a:r>
              <a:rPr lang="en-US" sz="3200">
                <a:solidFill>
                  <a:srgbClr val="000000"/>
                </a:solidFill>
                <a:latin typeface="Calibri"/>
                <a:ea typeface="Calibri"/>
                <a:cs typeface="Calibri"/>
                <a:sym typeface="Calibri"/>
              </a:rPr>
              <a:t>Scan this QR code to provide feedback on this activity</a:t>
            </a:r>
            <a:endParaRPr sz="3200">
              <a:solidFill>
                <a:srgbClr val="000000"/>
              </a:solidFill>
              <a:latin typeface="Calibri"/>
              <a:ea typeface="Calibri"/>
              <a:cs typeface="Calibri"/>
              <a:sym typeface="Calibri"/>
            </a:endParaRPr>
          </a:p>
        </p:txBody>
      </p:sp>
      <p:pic>
        <p:nvPicPr>
          <p:cNvPr id="208" name="Google Shape;208;g3e725bd83ae_0_0" title="Activity Library Feedback Form QR Code.png"/>
          <p:cNvPicPr preferRelativeResize="0"/>
          <p:nvPr/>
        </p:nvPicPr>
        <p:blipFill>
          <a:blip r:embed="rId3">
            <a:alphaModFix/>
          </a:blip>
          <a:stretch>
            <a:fillRect/>
          </a:stretch>
        </p:blipFill>
        <p:spPr>
          <a:xfrm>
            <a:off x="502925" y="1357149"/>
            <a:ext cx="1819725" cy="1819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4" name="Shape 94"/>
        <p:cNvGrpSpPr/>
        <p:nvPr/>
      </p:nvGrpSpPr>
      <p:grpSpPr>
        <a:xfrm>
          <a:off x="0" y="0"/>
          <a:ext cx="0" cy="0"/>
          <a:chOff x="0" y="0"/>
          <a:chExt cx="0" cy="0"/>
        </a:xfrm>
      </p:grpSpPr>
      <p:sp>
        <p:nvSpPr>
          <p:cNvPr id="95" name="Google Shape;95;p2"/>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96" name="Google Shape;96;p2"/>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 Will Be Able to Do</a:t>
            </a:r>
            <a:endParaRPr/>
          </a:p>
        </p:txBody>
      </p:sp>
      <p:sp>
        <p:nvSpPr>
          <p:cNvPr id="97" name="Google Shape;97;p2"/>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Configure </a:t>
            </a:r>
            <a:r>
              <a:rPr b="1" i="0" lang="en-US" sz="1600" u="none" cap="none" strike="noStrike">
                <a:solidFill>
                  <a:srgbClr val="1E1E1E"/>
                </a:solidFill>
                <a:latin typeface="Arial"/>
                <a:ea typeface="Arial"/>
                <a:cs typeface="Arial"/>
                <a:sym typeface="Arial"/>
              </a:rPr>
              <a:t>WP_DEBUG</a:t>
            </a:r>
            <a:r>
              <a:rPr b="0" i="0" lang="en-US" sz="1600" u="none" cap="none" strike="noStrike">
                <a:solidFill>
                  <a:srgbClr val="1E1E1E"/>
                </a:solidFill>
                <a:latin typeface="Arial"/>
                <a:ea typeface="Arial"/>
                <a:cs typeface="Arial"/>
                <a:sym typeface="Arial"/>
              </a:rPr>
              <a:t> constants to capture PHP errors, warnings, and notices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Diagnose slow queries and hook misfires with Query Monitor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Read JavaScript console errors and REST API calls in DevTools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Set a PHP breakpoint with Xdebug and step through execution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Choose the right tool for each category of problem</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Reproduce issues safely in Playground before touching production</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p3"/>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04" name="Google Shape;104;p3"/>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What You'll Need</a:t>
            </a:r>
            <a:endParaRPr/>
          </a:p>
        </p:txBody>
      </p:sp>
      <p:sp>
        <p:nvSpPr>
          <p:cNvPr id="105" name="Google Shape;105;p3"/>
          <p:cNvSpPr txBox="1"/>
          <p:nvPr/>
        </p:nvSpPr>
        <p:spPr>
          <a:xfrm>
            <a:off x="594360" y="868680"/>
            <a:ext cx="11094720" cy="5532120"/>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 modern browser -- Chrome recommended (DevTools and CDP support)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An internet connection -- Playground downloads WordPress in the browser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Node.js + npm (Part 4 only) -- For the Xdebug demo, facilitator machine only</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That's it. No local server, database, or WordPress install required for Parts 1-3</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4"/>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2" name="Google Shape;112;p4"/>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1  ·  10 minutes</a:t>
            </a:r>
            <a:endParaRPr/>
          </a:p>
        </p:txBody>
      </p:sp>
      <p:sp>
        <p:nvSpPr>
          <p:cNvPr id="113" name="Google Shape;113;p4"/>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14" name="Google Shape;114;p4"/>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WP_DEBUG — Surface PHP Errors</a:t>
            </a:r>
            <a:endParaRPr/>
          </a:p>
        </p:txBody>
      </p:sp>
      <p:sp>
        <p:nvSpPr>
          <p:cNvPr id="115" name="Google Shape;115;p4"/>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a:t>
            </a:r>
            <a:r>
              <a:rPr b="0" i="0" lang="en-US" sz="1600" u="none" cap="none" strike="noStrike">
                <a:solidFill>
                  <a:srgbClr val="1E1E1E"/>
                </a:solidFill>
                <a:latin typeface="Arial"/>
                <a:ea typeface="Arial"/>
                <a:cs typeface="Arial"/>
                <a:sym typeface="Arial"/>
              </a:rPr>
              <a:t> -- open the File Browser from the sidebar.</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Navigate to </a:t>
            </a:r>
            <a:r>
              <a:rPr b="1" i="0" lang="en-US" sz="1600" u="none" cap="none" strike="noStrike">
                <a:solidFill>
                  <a:srgbClr val="1E1E1E"/>
                </a:solidFill>
                <a:latin typeface="Arial"/>
                <a:ea typeface="Arial"/>
                <a:cs typeface="Arial"/>
                <a:sym typeface="Arial"/>
              </a:rPr>
              <a:t>wp-config.php</a:t>
            </a:r>
            <a:r>
              <a:rPr b="0" i="0" lang="en-US" sz="1600" u="none" cap="none" strike="noStrike">
                <a:solidFill>
                  <a:srgbClr val="1E1E1E"/>
                </a:solidFill>
                <a:latin typeface="Arial"/>
                <a:ea typeface="Arial"/>
                <a:cs typeface="Arial"/>
                <a:sym typeface="Arial"/>
              </a:rPr>
              <a:t> in the site root. Locate the DEBUG section.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Edit the three constants (shown below). The File Browser auto-saves.</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define( 'WP_DEBUG',         true  );</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define( 'WP_DEBUG_LOG',     true  );</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define( 'WP_DEBUG_DISPLAY', false );</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Go to </a:t>
            </a:r>
            <a:r>
              <a:rPr b="1" i="0" lang="en-US" sz="1600" u="none" cap="none" strike="noStrike">
                <a:solidFill>
                  <a:srgbClr val="1E1E1E"/>
                </a:solidFill>
                <a:latin typeface="Arial"/>
                <a:ea typeface="Arial"/>
                <a:cs typeface="Arial"/>
                <a:sym typeface="Arial"/>
              </a:rPr>
              <a:t>Tools &gt; Plugin File Editor</a:t>
            </a:r>
            <a:r>
              <a:rPr b="0" i="0" lang="en-US" sz="1600" u="none" cap="none" strike="noStrike">
                <a:solidFill>
                  <a:srgbClr val="1E1E1E"/>
                </a:solidFill>
                <a:latin typeface="Arial"/>
                <a:ea typeface="Arial"/>
                <a:cs typeface="Arial"/>
                <a:sym typeface="Arial"/>
              </a:rPr>
              <a:t>. Select any active plugin. Add: </a:t>
            </a:r>
            <a:r>
              <a:rPr b="1" i="0" lang="en-US" sz="1600" u="none" cap="none" strike="noStrike">
                <a:solidFill>
                  <a:srgbClr val="1E1E1E"/>
                </a:solidFill>
                <a:latin typeface="Arial"/>
                <a:ea typeface="Arial"/>
                <a:cs typeface="Arial"/>
                <a:sym typeface="Arial"/>
              </a:rPr>
              <a:t>echo $undefined_variable;</a:t>
            </a:r>
            <a:r>
              <a:rPr b="0" i="0" lang="en-US" sz="1600" u="none" cap="none" strike="noStrike">
                <a:solidFill>
                  <a:srgbClr val="1E1E1E"/>
                </a:solidFill>
                <a:latin typeface="Arial"/>
                <a:ea typeface="Arial"/>
                <a:cs typeface="Arial"/>
                <a:sym typeface="Arial"/>
              </a:rPr>
              <a:t> on a new line. Update File.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Visit the site front end. Check </a:t>
            </a:r>
            <a:r>
              <a:rPr b="1" i="0" lang="en-US" sz="1600" u="none" cap="none" strike="noStrike">
                <a:solidFill>
                  <a:srgbClr val="1E1E1E"/>
                </a:solidFill>
                <a:latin typeface="Arial"/>
                <a:ea typeface="Arial"/>
                <a:cs typeface="Arial"/>
                <a:sym typeface="Arial"/>
              </a:rPr>
              <a:t>wp-content/debug.log</a:t>
            </a:r>
            <a:r>
              <a:rPr b="0" i="0" lang="en-US" sz="1600" u="none" cap="none" strike="noStrike">
                <a:solidFill>
                  <a:srgbClr val="1E1E1E"/>
                </a:solidFill>
                <a:latin typeface="Arial"/>
                <a:ea typeface="Arial"/>
                <a:cs typeface="Arial"/>
                <a:sym typeface="Arial"/>
              </a:rPr>
              <a:t> in File Browser for the warning.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5"/>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2" name="Google Shape;122;p5"/>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WP_DEBUG Constants at a Glance</a:t>
            </a:r>
            <a:endParaRPr/>
          </a:p>
        </p:txBody>
      </p:sp>
      <p:graphicFrame>
        <p:nvGraphicFramePr>
          <p:cNvPr id="123" name="Google Shape;123;p5"/>
          <p:cNvGraphicFramePr/>
          <p:nvPr/>
        </p:nvGraphicFramePr>
        <p:xfrm>
          <a:off x="457200" y="868680"/>
          <a:ext cx="3000000" cy="3000000"/>
        </p:xfrm>
        <a:graphic>
          <a:graphicData uri="http://schemas.openxmlformats.org/drawingml/2006/table">
            <a:tbl>
              <a:tblPr bandRow="1" firstRow="1">
                <a:noFill/>
                <a:tableStyleId>{E0CC40A3-A4DF-45BA-9C78-9CCB84250367}</a:tableStyleId>
              </a:tblPr>
              <a:tblGrid>
                <a:gridCol w="2377450"/>
                <a:gridCol w="1463050"/>
                <a:gridCol w="6949450"/>
              </a:tblGrid>
              <a:tr h="594350">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Constant</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Values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Effect</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WP_DEBUG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true / false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Master switch. Enables PHP error reporting and triggers the other constants.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WP_DEBUG_LOG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true / false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Writes errors to wp-content/debug.log. Works independently of DISPLAY.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WP_DEBUG_DISPLAY</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true / false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Shows errors in the browser. Set false on any site where users could see it.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94350">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SCRIPT_DEBUG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true / false</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Forces WordPress to load unminified .dev.js and .dev.css files for JS debugging.</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
        <p:nvSpPr>
          <p:cNvPr id="124" name="Google Shape;124;p5"/>
          <p:cNvSpPr/>
          <p:nvPr/>
        </p:nvSpPr>
        <p:spPr>
          <a:xfrm>
            <a:off x="502920" y="4042943"/>
            <a:ext cx="11186100" cy="68580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5" name="Google Shape;125;p5"/>
          <p:cNvSpPr/>
          <p:nvPr/>
        </p:nvSpPr>
        <p:spPr>
          <a:xfrm>
            <a:off x="502920" y="4042943"/>
            <a:ext cx="59400" cy="685800"/>
          </a:xfrm>
          <a:prstGeom prst="rect">
            <a:avLst/>
          </a:prstGeom>
          <a:solidFill>
            <a:srgbClr val="96700A"/>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26" name="Google Shape;126;p5"/>
          <p:cNvSpPr txBox="1"/>
          <p:nvPr/>
        </p:nvSpPr>
        <p:spPr>
          <a:xfrm>
            <a:off x="640080" y="4042943"/>
            <a:ext cx="11049000" cy="5079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Note:  </a:t>
            </a:r>
            <a:r>
              <a:rPr b="0" i="0" lang="en-US" sz="1500" u="none" cap="none" strike="noStrike">
                <a:solidFill>
                  <a:srgbClr val="1E1E1E"/>
                </a:solidFill>
                <a:latin typeface="Arial"/>
                <a:ea typeface="Arial"/>
                <a:cs typeface="Arial"/>
                <a:sym typeface="Arial"/>
              </a:rPr>
              <a:t>Recommended development config: WP_DEBUG true, WP_DEBUG_LOG true, WP_DEBUG_DISPLAY false -- errors captured silently, site looks normal to visitors.</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1" name="Shape 131"/>
        <p:cNvGrpSpPr/>
        <p:nvPr/>
      </p:nvGrpSpPr>
      <p:grpSpPr>
        <a:xfrm>
          <a:off x="0" y="0"/>
          <a:ext cx="0" cy="0"/>
          <a:chOff x="0" y="0"/>
          <a:chExt cx="0" cy="0"/>
        </a:xfrm>
      </p:grpSpPr>
      <p:sp>
        <p:nvSpPr>
          <p:cNvPr id="132" name="Google Shape;132;p6"/>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3" name="Google Shape;133;p6"/>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2  ·  20 minutes</a:t>
            </a:r>
            <a:endParaRPr/>
          </a:p>
        </p:txBody>
      </p:sp>
      <p:sp>
        <p:nvSpPr>
          <p:cNvPr id="134" name="Google Shape;134;p6"/>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35" name="Google Shape;135;p6"/>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Query Monitor — Queries, Hooks, Errors</a:t>
            </a:r>
            <a:endParaRPr/>
          </a:p>
        </p:txBody>
      </p:sp>
      <p:sp>
        <p:nvSpPr>
          <p:cNvPr id="136" name="Google Shape;136;p6"/>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a:t>
            </a:r>
            <a:r>
              <a:rPr b="0" i="0" lang="en-US" sz="1600" u="sng" cap="none" strike="noStrike">
                <a:solidFill>
                  <a:srgbClr val="3858E9"/>
                </a:solidFill>
                <a:latin typeface="Arial"/>
                <a:ea typeface="Arial"/>
                <a:cs typeface="Arial"/>
                <a:sym typeface="Arial"/>
                <a:hlinkClick r:id="rId3">
                  <a:extLst>
                    <a:ext uri="{A12FA001-AC4F-418D-AE19-62706E023703}">
                      <ahyp:hlinkClr val="tx"/>
                    </a:ext>
                  </a:extLst>
                </a:hlinkClick>
              </a:rPr>
              <a:t>playground.wordpress.net/?plugin=query-monitor</a:t>
            </a:r>
            <a:r>
              <a:rPr b="0" i="0" lang="en-US" sz="1600" u="none" cap="none" strike="noStrike">
                <a:solidFill>
                  <a:srgbClr val="1E1E1E"/>
                </a:solidFill>
                <a:latin typeface="Arial"/>
                <a:ea typeface="Arial"/>
                <a:cs typeface="Arial"/>
                <a:sym typeface="Arial"/>
              </a:rPr>
              <a:t> -- loads Playground with Query Monitor pre-installed.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In the admin bar, click the performance stats numbers (timing, memory, query count -- e.g. 0.17s 32MB 45Q). There is no Query Monitor text label. The panel opens at the bottom.</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Database Queries</a:t>
            </a:r>
            <a:r>
              <a:rPr b="0" i="0" lang="en-US" sz="1600" u="none" cap="none" strike="noStrike">
                <a:solidFill>
                  <a:srgbClr val="1E1E1E"/>
                </a:solidFill>
                <a:latin typeface="Arial"/>
                <a:ea typeface="Arial"/>
                <a:cs typeface="Arial"/>
                <a:sym typeface="Arial"/>
              </a:rPr>
              <a:t> tab: note the count, total time, and any slow queries highlighted in red.</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Hooks and Actions</a:t>
            </a:r>
            <a:r>
              <a:rPr b="0" i="0" lang="en-US" sz="1600" u="none" cap="none" strike="noStrike">
                <a:solidFill>
                  <a:srgbClr val="1E1E1E"/>
                </a:solidFill>
                <a:latin typeface="Arial"/>
                <a:ea typeface="Arial"/>
                <a:cs typeface="Arial"/>
                <a:sym typeface="Arial"/>
              </a:rPr>
              <a:t> tab: use the Filter dropdown to search for a hook (e.g. init). Callbacks are shown inline -- no expand button.</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PHP Errors</a:t>
            </a:r>
            <a:r>
              <a:rPr b="0" i="0" lang="en-US" sz="1600" u="none" cap="none" strike="noStrike">
                <a:solidFill>
                  <a:srgbClr val="1E1E1E"/>
                </a:solidFill>
                <a:latin typeface="Arial"/>
                <a:ea typeface="Arial"/>
                <a:cs typeface="Arial"/>
                <a:sym typeface="Arial"/>
              </a:rPr>
              <a:t> tab: only appears when WordPress has detected PHP errors. If the tab is absent, the current page has no PHP errors.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a:t>
            </a:r>
            <a:r>
              <a:rPr b="1" i="0" lang="en-US" sz="1600" u="none" cap="none" strike="noStrike">
                <a:solidFill>
                  <a:srgbClr val="1E1E1E"/>
                </a:solidFill>
                <a:latin typeface="Arial"/>
                <a:ea typeface="Arial"/>
                <a:cs typeface="Arial"/>
                <a:sym typeface="Arial"/>
              </a:rPr>
              <a:t>HTTP API Calls</a:t>
            </a:r>
            <a:r>
              <a:rPr b="0" i="0" lang="en-US" sz="1600" u="none" cap="none" strike="noStrike">
                <a:solidFill>
                  <a:srgbClr val="1E1E1E"/>
                </a:solidFill>
                <a:latin typeface="Arial"/>
                <a:ea typeface="Arial"/>
                <a:cs typeface="Arial"/>
                <a:sym typeface="Arial"/>
              </a:rPr>
              <a:t> tab: visit the site front end. Observe outbound HTTP requests made during the page load.</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1" name="Shape 141"/>
        <p:cNvGrpSpPr/>
        <p:nvPr/>
      </p:nvGrpSpPr>
      <p:grpSpPr>
        <a:xfrm>
          <a:off x="0" y="0"/>
          <a:ext cx="0" cy="0"/>
          <a:chOff x="0" y="0"/>
          <a:chExt cx="0" cy="0"/>
        </a:xfrm>
      </p:grpSpPr>
      <p:sp>
        <p:nvSpPr>
          <p:cNvPr id="142" name="Google Shape;142;p7"/>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43" name="Google Shape;143;p7"/>
          <p:cNvSpPr txBox="1"/>
          <p:nvPr/>
        </p:nvSpPr>
        <p:spPr>
          <a:xfrm>
            <a:off x="502920" y="182880"/>
            <a:ext cx="10972800" cy="502920"/>
          </a:xfrm>
          <a:prstGeom prst="rect">
            <a:avLst/>
          </a:prstGeom>
          <a:noFill/>
          <a:ln>
            <a:noFill/>
          </a:ln>
        </p:spPr>
        <p:txBody>
          <a:bodyPr anchorCtr="0" anchor="t" bIns="0" lIns="0" spcFirstLastPara="1" rIns="0" wrap="square" tIns="0">
            <a:spAutoFit/>
          </a:bodyPr>
          <a:lstStyle/>
          <a:p>
            <a:pPr indent="0" lvl="0" marL="0" marR="0" rtl="0" algn="l">
              <a:lnSpc>
                <a:spcPct val="110000"/>
              </a:lnSpc>
              <a:spcBef>
                <a:spcPts val="0"/>
              </a:spcBef>
              <a:spcAft>
                <a:spcPts val="0"/>
              </a:spcAft>
              <a:buNone/>
            </a:pPr>
            <a:r>
              <a:rPr b="1" i="0" lang="en-US" sz="2800" u="none" cap="none" strike="noStrike">
                <a:solidFill>
                  <a:srgbClr val="3858E9"/>
                </a:solidFill>
                <a:latin typeface="Arial"/>
                <a:ea typeface="Arial"/>
                <a:cs typeface="Arial"/>
                <a:sym typeface="Arial"/>
              </a:rPr>
              <a:t>Query Monitor -- Panel Overview</a:t>
            </a:r>
            <a:endParaRPr/>
          </a:p>
        </p:txBody>
      </p:sp>
      <p:graphicFrame>
        <p:nvGraphicFramePr>
          <p:cNvPr id="144" name="Google Shape;144;p7"/>
          <p:cNvGraphicFramePr/>
          <p:nvPr/>
        </p:nvGraphicFramePr>
        <p:xfrm>
          <a:off x="457200" y="868680"/>
          <a:ext cx="3000000" cy="3000000"/>
        </p:xfrm>
        <a:graphic>
          <a:graphicData uri="http://schemas.openxmlformats.org/drawingml/2006/table">
            <a:tbl>
              <a:tblPr bandRow="1" firstRow="1">
                <a:noFill/>
                <a:tableStyleId>{E0CC40A3-A4DF-45BA-9C78-9CCB84250367}</a:tableStyleId>
              </a:tblPr>
              <a:tblGrid>
                <a:gridCol w="2560325"/>
                <a:gridCol w="8229600"/>
              </a:tblGrid>
              <a:tr h="566925">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Panel</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c>
                  <a:txBody>
                    <a:bodyPr/>
                    <a:lstStyle/>
                    <a:p>
                      <a:pPr indent="0" lvl="0" marL="0" marR="0" rtl="0" algn="l">
                        <a:lnSpc>
                          <a:spcPct val="120000"/>
                        </a:lnSpc>
                        <a:spcBef>
                          <a:spcPts val="0"/>
                        </a:spcBef>
                        <a:spcAft>
                          <a:spcPts val="0"/>
                        </a:spcAft>
                        <a:buNone/>
                      </a:pPr>
                      <a:r>
                        <a:rPr b="1" lang="en-US" sz="1500" u="none" cap="none" strike="noStrike">
                          <a:solidFill>
                            <a:srgbClr val="FFFFFF"/>
                          </a:solidFill>
                          <a:latin typeface="Arial"/>
                          <a:ea typeface="Arial"/>
                          <a:cs typeface="Arial"/>
                          <a:sym typeface="Arial"/>
                        </a:rPr>
                        <a:t>What it shows</a:t>
                      </a:r>
                      <a:endParaRPr/>
                    </a:p>
                  </a:txBody>
                  <a:tcPr marT="76200" marB="76200" marR="114300" marL="114300">
                    <a:lnL cap="flat" cmpd="sng" w="9525">
                      <a:solidFill>
                        <a:srgbClr val="3858E9"/>
                      </a:solidFill>
                      <a:prstDash val="solid"/>
                      <a:round/>
                      <a:headEnd len="sm" w="sm" type="none"/>
                      <a:tailEnd len="sm" w="sm" type="none"/>
                    </a:lnL>
                    <a:lnR cap="flat" cmpd="sng" w="9525">
                      <a:solidFill>
                        <a:srgbClr val="3858E9"/>
                      </a:solidFill>
                      <a:prstDash val="solid"/>
                      <a:round/>
                      <a:headEnd len="sm" w="sm" type="none"/>
                      <a:tailEnd len="sm" w="sm" type="none"/>
                    </a:lnR>
                    <a:lnT cap="flat" cmpd="sng" w="9525">
                      <a:solidFill>
                        <a:srgbClr val="3858E9"/>
                      </a:solidFill>
                      <a:prstDash val="solid"/>
                      <a:round/>
                      <a:headEnd len="sm" w="sm" type="none"/>
                      <a:tailEnd len="sm" w="sm" type="none"/>
                    </a:lnT>
                    <a:lnB cap="flat" cmpd="sng" w="9525">
                      <a:solidFill>
                        <a:srgbClr val="CCCCCC"/>
                      </a:solidFill>
                      <a:prstDash val="solid"/>
                      <a:round/>
                      <a:headEnd len="sm" w="sm" type="none"/>
                      <a:tailEnd len="sm" w="sm" type="none"/>
                    </a:lnB>
                    <a:solidFill>
                      <a:srgbClr val="3858E9"/>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Database Queries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All DB queries: SQL text, calling function, execution time. Filter by type or component.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Hooks and Actions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Every hook fired on the current request. Search to find what runs when.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PHP Errors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Notices, warnings, and fatal errors -- captured even when WP_DEBUG_DISPLAY is off.</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HTTP API Calls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Outbound wp_remote_get/post calls: URL, response code, timing. Flag slow integrations.</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Blocks / Admin Screen</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Context-sensitive: 'Blocks' tab on front end, 'Admin Screen' tab in admin. Only accessible when the admin bar is visible (exit block editor fullscreen first).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E8EAFD"/>
                    </a:solidFill>
                  </a:tcPr>
                </a:tc>
              </a:tr>
              <a:tr h="566925">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Environment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c>
                  <a:txBody>
                    <a:bodyPr/>
                    <a:lstStyle/>
                    <a:p>
                      <a:pPr indent="0" lvl="0" marL="0" marR="0" rtl="0" algn="l">
                        <a:lnSpc>
                          <a:spcPct val="120000"/>
                        </a:lnSpc>
                        <a:spcBef>
                          <a:spcPts val="0"/>
                        </a:spcBef>
                        <a:spcAft>
                          <a:spcPts val="0"/>
                        </a:spcAft>
                        <a:buNone/>
                      </a:pPr>
                      <a:r>
                        <a:rPr b="0" lang="en-US" sz="1400" u="none" cap="none" strike="noStrike">
                          <a:solidFill>
                            <a:srgbClr val="1E1E1E"/>
                          </a:solidFill>
                          <a:latin typeface="Arial"/>
                          <a:ea typeface="Arial"/>
                          <a:cs typeface="Arial"/>
                          <a:sym typeface="Arial"/>
                        </a:rPr>
                        <a:t>PHP version, WordPress version, active theme, must-use plugins, memory limit.</a:t>
                      </a:r>
                      <a:endParaRPr/>
                    </a:p>
                  </a:txBody>
                  <a:tcPr marT="76200" marB="76200" marR="114300" marL="114300">
                    <a:lnL cap="flat" cmpd="sng" w="9525">
                      <a:solidFill>
                        <a:srgbClr val="CCCCCC"/>
                      </a:solidFill>
                      <a:prstDash val="solid"/>
                      <a:round/>
                      <a:headEnd len="sm" w="sm" type="none"/>
                      <a:tailEnd len="sm" w="sm" type="none"/>
                    </a:lnL>
                    <a:lnR cap="flat" cmpd="sng" w="9525">
                      <a:solidFill>
                        <a:srgbClr val="CCCCCC"/>
                      </a:solidFill>
                      <a:prstDash val="solid"/>
                      <a:round/>
                      <a:headEnd len="sm" w="sm" type="none"/>
                      <a:tailEnd len="sm" w="sm" type="none"/>
                    </a:lnR>
                    <a:lnT cap="flat" cmpd="sng" w="9525">
                      <a:solidFill>
                        <a:srgbClr val="CCCCCC"/>
                      </a:solidFill>
                      <a:prstDash val="solid"/>
                      <a:round/>
                      <a:headEnd len="sm" w="sm" type="none"/>
                      <a:tailEnd len="sm" w="sm" type="none"/>
                    </a:lnT>
                    <a:lnB cap="flat" cmpd="sng" w="9525">
                      <a:solidFill>
                        <a:srgbClr val="CCCCCC"/>
                      </a:solidFill>
                      <a:prstDash val="solid"/>
                      <a:round/>
                      <a:headEnd len="sm" w="sm" type="none"/>
                      <a:tailEnd len="sm" w="sm" type="none"/>
                    </a:lnB>
                    <a:solidFill>
                      <a:srgbClr val="FFFFFF"/>
                    </a:solidFill>
                  </a:tcPr>
                </a:tc>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8"/>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1" name="Google Shape;151;p8"/>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3  ·  10 minutes</a:t>
            </a:r>
            <a:endParaRPr/>
          </a:p>
        </p:txBody>
      </p:sp>
      <p:sp>
        <p:nvSpPr>
          <p:cNvPr id="152" name="Google Shape;152;p8"/>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53" name="Google Shape;153;p8"/>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Browser DevTools -- Console and Network</a:t>
            </a:r>
            <a:endParaRPr/>
          </a:p>
        </p:txBody>
      </p:sp>
      <p:sp>
        <p:nvSpPr>
          <p:cNvPr id="154" name="Google Shape;154;p8"/>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In Playground: open the File Browser sidebar. Create a new file at </a:t>
            </a:r>
            <a:r>
              <a:rPr b="1" i="0" lang="en-US" sz="1600" u="none" cap="none" strike="noStrike">
                <a:solidFill>
                  <a:srgbClr val="1E1E1E"/>
                </a:solidFill>
                <a:latin typeface="Arial"/>
                <a:ea typeface="Arial"/>
                <a:cs typeface="Arial"/>
                <a:sym typeface="Arial"/>
              </a:rPr>
              <a:t>wp-content/plugins/bad-js/bad-js.php</a:t>
            </a:r>
            <a:r>
              <a:rPr b="0" i="0" lang="en-US" sz="1600" u="none" cap="none" strike="noStrike">
                <a:solidFill>
                  <a:srgbClr val="1E1E1E"/>
                </a:solidFill>
                <a:latin typeface="Arial"/>
                <a:ea typeface="Arial"/>
                <a:cs typeface="Arial"/>
                <a:sym typeface="Arial"/>
              </a:rPr>
              <a: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Paste this plugin code (shown below). The File Browser auto-saves.</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&lt;?php</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 Plugin Name: Bad JS Demo */</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add_action( 'wp_footer', function() {</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echo '&lt;script&gt;undeclaredFunction();&lt;/script&gt;';</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 );</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Go to </a:t>
            </a:r>
            <a:r>
              <a:rPr b="1" i="0" lang="en-US" sz="1600" u="none" cap="none" strike="noStrike">
                <a:solidFill>
                  <a:srgbClr val="1E1E1E"/>
                </a:solidFill>
                <a:latin typeface="Arial"/>
                <a:ea typeface="Arial"/>
                <a:cs typeface="Arial"/>
                <a:sym typeface="Arial"/>
              </a:rPr>
              <a:t>Plugins</a:t>
            </a:r>
            <a:r>
              <a:rPr b="0" i="0" lang="en-US" sz="1600" u="none" cap="none" strike="noStrike">
                <a:solidFill>
                  <a:srgbClr val="1E1E1E"/>
                </a:solidFill>
                <a:latin typeface="Arial"/>
                <a:ea typeface="Arial"/>
                <a:cs typeface="Arial"/>
                <a:sym typeface="Arial"/>
              </a:rPr>
              <a:t> in the admin and activate </a:t>
            </a:r>
            <a:r>
              <a:rPr b="1" i="0" lang="en-US" sz="1600" u="none" cap="none" strike="noStrike">
                <a:solidFill>
                  <a:srgbClr val="1E1E1E"/>
                </a:solidFill>
                <a:latin typeface="Arial"/>
                <a:ea typeface="Arial"/>
                <a:cs typeface="Arial"/>
                <a:sym typeface="Arial"/>
              </a:rPr>
              <a:t>Bad JS Demo</a:t>
            </a:r>
            <a:r>
              <a:rPr b="0" i="0" lang="en-US" sz="1600" u="none" cap="none" strike="noStrike">
                <a:solidFill>
                  <a:srgbClr val="1E1E1E"/>
                </a:solidFill>
                <a:latin typeface="Arial"/>
                <a:ea typeface="Arial"/>
                <a:cs typeface="Arial"/>
                <a:sym typeface="Arial"/>
              </a:rPr>
              <a: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Open Console (F12 &gt; Console tab). Visit the site front end. Spot the </a:t>
            </a:r>
            <a:r>
              <a:rPr b="1" i="0" lang="en-US" sz="1600" u="none" cap="none" strike="noStrike">
                <a:solidFill>
                  <a:srgbClr val="1E1E1E"/>
                </a:solidFill>
                <a:latin typeface="Arial"/>
                <a:ea typeface="Arial"/>
                <a:cs typeface="Arial"/>
                <a:sym typeface="Arial"/>
              </a:rPr>
              <a:t>ReferenceError: undeclaredFunction is not defined</a:t>
            </a:r>
            <a:r>
              <a:rPr b="0" i="0" lang="en-US" sz="1600" u="none" cap="none" strike="noStrike">
                <a:solidFill>
                  <a:srgbClr val="1E1E1E"/>
                </a:solidFill>
                <a:latin typeface="Arial"/>
                <a:ea typeface="Arial"/>
                <a:cs typeface="Arial"/>
                <a:sym typeface="Arial"/>
              </a:rPr>
              <a: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Click the filename link in the Console to jump to the Sources tab and see the offending line.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Open the Network tab. Reload the page. Filter by </a:t>
            </a:r>
            <a:r>
              <a:rPr b="1" i="0" lang="en-US" sz="1600" u="none" cap="none" strike="noStrike">
                <a:solidFill>
                  <a:srgbClr val="1E1E1E"/>
                </a:solidFill>
                <a:latin typeface="Arial"/>
                <a:ea typeface="Arial"/>
                <a:cs typeface="Arial"/>
                <a:sym typeface="Arial"/>
              </a:rPr>
              <a:t>"XHR"</a:t>
            </a:r>
            <a:r>
              <a:rPr b="0" i="0" lang="en-US" sz="1600" u="none" cap="none" strike="noStrike">
                <a:solidFill>
                  <a:srgbClr val="1E1E1E"/>
                </a:solidFill>
                <a:latin typeface="Arial"/>
                <a:ea typeface="Arial"/>
                <a:cs typeface="Arial"/>
                <a:sym typeface="Arial"/>
              </a:rPr>
              <a:t> or </a:t>
            </a:r>
            <a:r>
              <a:rPr b="1" i="0" lang="en-US" sz="1600" u="none" cap="none" strike="noStrike">
                <a:solidFill>
                  <a:srgbClr val="1E1E1E"/>
                </a:solidFill>
                <a:latin typeface="Arial"/>
                <a:ea typeface="Arial"/>
                <a:cs typeface="Arial"/>
                <a:sym typeface="Arial"/>
              </a:rPr>
              <a:t>"Fetch"</a:t>
            </a:r>
            <a:r>
              <a:rPr b="0" i="0" lang="en-US" sz="1600" u="none" cap="none" strike="noStrike">
                <a:solidFill>
                  <a:srgbClr val="1E1E1E"/>
                </a:solidFill>
                <a:latin typeface="Arial"/>
                <a:ea typeface="Arial"/>
                <a:cs typeface="Arial"/>
                <a:sym typeface="Arial"/>
              </a:rPr>
              <a:t> to see REST API calls (e.g. /wp-json/wp/v2/...).</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9"/>
          <p:cNvSpPr/>
          <p:nvPr/>
        </p:nvSpPr>
        <p:spPr>
          <a:xfrm>
            <a:off x="0" y="0"/>
            <a:ext cx="12192000" cy="7315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1" name="Google Shape;161;p9"/>
          <p:cNvSpPr txBox="1"/>
          <p:nvPr/>
        </p:nvSpPr>
        <p:spPr>
          <a:xfrm>
            <a:off x="594360" y="91440"/>
            <a:ext cx="10058400" cy="256032"/>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200" u="none" cap="none" strike="noStrike">
                <a:solidFill>
                  <a:srgbClr val="757575"/>
                </a:solidFill>
                <a:latin typeface="Arial"/>
                <a:ea typeface="Arial"/>
                <a:cs typeface="Arial"/>
                <a:sym typeface="Arial"/>
              </a:rPr>
              <a:t>Part 4  ·  15 minutes  ·  Facilitator Demo</a:t>
            </a:r>
            <a:endParaRPr/>
          </a:p>
        </p:txBody>
      </p:sp>
      <p:sp>
        <p:nvSpPr>
          <p:cNvPr id="162" name="Google Shape;162;p9"/>
          <p:cNvSpPr/>
          <p:nvPr/>
        </p:nvSpPr>
        <p:spPr>
          <a:xfrm>
            <a:off x="0" y="347472"/>
            <a:ext cx="12192000" cy="621792"/>
          </a:xfrm>
          <a:prstGeom prst="rect">
            <a:avLst/>
          </a:prstGeom>
          <a:solidFill>
            <a:srgbClr val="3858E9"/>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3" name="Google Shape;163;p9"/>
          <p:cNvSpPr txBox="1"/>
          <p:nvPr/>
        </p:nvSpPr>
        <p:spPr>
          <a:xfrm>
            <a:off x="594360" y="347472"/>
            <a:ext cx="11551920" cy="621792"/>
          </a:xfrm>
          <a:prstGeom prst="rect">
            <a:avLst/>
          </a:prstGeom>
          <a:noFill/>
          <a:ln>
            <a:noFill/>
          </a:ln>
        </p:spPr>
        <p:txBody>
          <a:bodyPr anchorCtr="0" anchor="ctr" bIns="0" lIns="0" spcFirstLastPara="1" rIns="0" wrap="square" tIns="0">
            <a:spAutoFit/>
          </a:bodyPr>
          <a:lstStyle/>
          <a:p>
            <a:pPr indent="0" lvl="0" marL="0" marR="0" rtl="0" algn="l">
              <a:lnSpc>
                <a:spcPct val="110000"/>
              </a:lnSpc>
              <a:spcBef>
                <a:spcPts val="0"/>
              </a:spcBef>
              <a:spcAft>
                <a:spcPts val="0"/>
              </a:spcAft>
              <a:buNone/>
            </a:pPr>
            <a:r>
              <a:rPr b="1" i="0" lang="en-US" sz="2400" u="none" cap="none" strike="noStrike">
                <a:solidFill>
                  <a:srgbClr val="FFFFFF"/>
                </a:solidFill>
                <a:latin typeface="Arial"/>
                <a:ea typeface="Arial"/>
                <a:cs typeface="Arial"/>
                <a:sym typeface="Arial"/>
              </a:rPr>
              <a:t>Xdebug -- Step Through PHP Execution</a:t>
            </a:r>
            <a:endParaRPr/>
          </a:p>
        </p:txBody>
      </p:sp>
      <p:sp>
        <p:nvSpPr>
          <p:cNvPr id="164" name="Google Shape;164;p9"/>
          <p:cNvSpPr txBox="1"/>
          <p:nvPr/>
        </p:nvSpPr>
        <p:spPr>
          <a:xfrm>
            <a:off x="594360" y="1170432"/>
            <a:ext cx="11094720" cy="5230368"/>
          </a:xfrm>
          <a:prstGeom prst="rect">
            <a:avLst/>
          </a:prstGeom>
          <a:noFill/>
          <a:ln>
            <a:noFill/>
          </a:ln>
        </p:spPr>
        <p:txBody>
          <a:bodyPr anchorCtr="0" anchor="t" bIns="0" lIns="0" spcFirstLastPara="1" rIns="0" wrap="square" tIns="0">
            <a:spAutoFit/>
          </a:bodyPr>
          <a:lstStyle/>
          <a:p>
            <a:pPr indent="-411480" lvl="0" marL="411480" marR="0" rtl="0" algn="l">
              <a:lnSpc>
                <a:spcPct val="130000"/>
              </a:lnSpc>
              <a:spcBef>
                <a:spcPts val="0"/>
              </a:spcBef>
              <a:spcAft>
                <a:spcPts val="0"/>
              </a:spcAft>
              <a:buNone/>
            </a:pPr>
            <a:r>
              <a:rPr b="1" i="0" lang="en-US" sz="1600" u="none" cap="none" strike="noStrike">
                <a:solidFill>
                  <a:srgbClr val="3858E9"/>
                </a:solidFill>
                <a:latin typeface="Arial"/>
                <a:ea typeface="Arial"/>
                <a:cs typeface="Arial"/>
                <a:sym typeface="Arial"/>
              </a:rPr>
              <a:t>1.</a:t>
            </a:r>
            <a:r>
              <a:rPr b="0" i="0" lang="en-US" sz="1600" u="none" cap="none" strike="noStrike">
                <a:solidFill>
                  <a:srgbClr val="1E1E1E"/>
                </a:solidFill>
                <a:latin typeface="Arial"/>
                <a:ea typeface="Arial"/>
                <a:cs typeface="Arial"/>
                <a:sym typeface="Arial"/>
              </a:rPr>
              <a:t>	This part runs on the </a:t>
            </a:r>
            <a:r>
              <a:rPr b="1" i="0" lang="en-US" sz="1600" u="none" cap="none" strike="noStrike">
                <a:solidFill>
                  <a:srgbClr val="1E1E1E"/>
                </a:solidFill>
                <a:latin typeface="Arial"/>
                <a:ea typeface="Arial"/>
                <a:cs typeface="Arial"/>
                <a:sym typeface="Arial"/>
              </a:rPr>
              <a:t>facilitator laptop</a:t>
            </a:r>
            <a:r>
              <a:rPr b="0" i="0" lang="en-US" sz="1600" u="none" cap="none" strike="noStrike">
                <a:solidFill>
                  <a:srgbClr val="1E1E1E"/>
                </a:solidFill>
                <a:latin typeface="Arial"/>
                <a:ea typeface="Arial"/>
                <a:cs typeface="Arial"/>
                <a:sym typeface="Arial"/>
              </a:rPr>
              <a:t> -- participants observe and ask questions.</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2.</a:t>
            </a:r>
            <a:r>
              <a:rPr b="0" i="0" lang="en-US" sz="1600" u="none" cap="none" strike="noStrike">
                <a:solidFill>
                  <a:srgbClr val="1E1E1E"/>
                </a:solidFill>
                <a:latin typeface="Arial"/>
                <a:ea typeface="Arial"/>
                <a:cs typeface="Arial"/>
                <a:sym typeface="Arial"/>
              </a:rPr>
              <a:t>	Start Playground with Xdebug enabled via the CLI:</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npx @wp-playground/cli@latest server \</a:t>
            </a:r>
            <a:br>
              <a:rPr b="0" i="0" lang="en-US" sz="1600" u="none" cap="none" strike="noStrike">
                <a:solidFill>
                  <a:srgbClr val="1E1E1E"/>
                </a:solidFill>
                <a:latin typeface="Arial"/>
                <a:ea typeface="Arial"/>
                <a:cs typeface="Arial"/>
                <a:sym typeface="Arial"/>
              </a:rPr>
            </a:br>
            <a:r>
              <a:rPr b="0" i="0" lang="en-US" sz="1600" u="none" cap="none" strike="noStrike">
                <a:solidFill>
                  <a:srgbClr val="1E1E1E"/>
                </a:solidFill>
                <a:latin typeface="Arial"/>
                <a:ea typeface="Arial"/>
                <a:cs typeface="Arial"/>
                <a:sym typeface="Arial"/>
              </a:rPr>
              <a:t>      --xdebug --experimental-devtools --auto-mount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3.</a:t>
            </a:r>
            <a:r>
              <a:rPr b="0" i="0" lang="en-US" sz="1600" u="none" cap="none" strike="noStrike">
                <a:solidFill>
                  <a:srgbClr val="1E1E1E"/>
                </a:solidFill>
                <a:latin typeface="Arial"/>
                <a:ea typeface="Arial"/>
                <a:cs typeface="Arial"/>
                <a:sym typeface="Arial"/>
              </a:rPr>
              <a:t>	In Chrome, open </a:t>
            </a:r>
            <a:r>
              <a:rPr b="1" i="0" lang="en-US" sz="1600" u="none" cap="none" strike="noStrike">
                <a:solidFill>
                  <a:srgbClr val="1E1E1E"/>
                </a:solidFill>
                <a:latin typeface="Arial"/>
                <a:ea typeface="Arial"/>
                <a:cs typeface="Arial"/>
                <a:sym typeface="Arial"/>
              </a:rPr>
              <a:t>chrome://inspect</a:t>
            </a:r>
            <a:r>
              <a:rPr b="0" i="0" lang="en-US" sz="1600" u="none" cap="none" strike="noStrike">
                <a:solidFill>
                  <a:srgbClr val="1E1E1E"/>
                </a:solidFill>
                <a:latin typeface="Arial"/>
                <a:ea typeface="Arial"/>
                <a:cs typeface="Arial"/>
                <a:sym typeface="Arial"/>
              </a:rPr>
              <a:t> and click </a:t>
            </a:r>
            <a:r>
              <a:rPr b="1" i="0" lang="en-US" sz="1600" u="none" cap="none" strike="noStrike">
                <a:solidFill>
                  <a:srgbClr val="1E1E1E"/>
                </a:solidFill>
                <a:latin typeface="Arial"/>
                <a:ea typeface="Arial"/>
                <a:cs typeface="Arial"/>
                <a:sym typeface="Arial"/>
              </a:rPr>
              <a:t>'Open dedicated DevTools for Node'</a:t>
            </a:r>
            <a:r>
              <a:rPr b="0" i="0" lang="en-US" sz="1600" u="none" cap="none" strike="noStrike">
                <a:solidFill>
                  <a:srgbClr val="1E1E1E"/>
                </a:solidFill>
                <a:latin typeface="Arial"/>
                <a:ea typeface="Arial"/>
                <a:cs typeface="Arial"/>
                <a:sym typeface="Arial"/>
              </a:rPr>
              <a: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4.</a:t>
            </a:r>
            <a:r>
              <a:rPr b="0" i="0" lang="en-US" sz="1600" u="none" cap="none" strike="noStrike">
                <a:solidFill>
                  <a:srgbClr val="1E1E1E"/>
                </a:solidFill>
                <a:latin typeface="Arial"/>
                <a:ea typeface="Arial"/>
                <a:cs typeface="Arial"/>
                <a:sym typeface="Arial"/>
              </a:rPr>
              <a:t>	In DevTools, open the </a:t>
            </a:r>
            <a:r>
              <a:rPr b="1" i="0" lang="en-US" sz="1600" u="none" cap="none" strike="noStrike">
                <a:solidFill>
                  <a:srgbClr val="1E1E1E"/>
                </a:solidFill>
                <a:latin typeface="Arial"/>
                <a:ea typeface="Arial"/>
                <a:cs typeface="Arial"/>
                <a:sym typeface="Arial"/>
              </a:rPr>
              <a:t>Sources</a:t>
            </a:r>
            <a:r>
              <a:rPr b="0" i="0" lang="en-US" sz="1600" u="none" cap="none" strike="noStrike">
                <a:solidFill>
                  <a:srgbClr val="1E1E1E"/>
                </a:solidFill>
                <a:latin typeface="Arial"/>
                <a:ea typeface="Arial"/>
                <a:cs typeface="Arial"/>
                <a:sym typeface="Arial"/>
              </a:rPr>
              <a:t> tab. Navigate to a plugin PHP file and click the gutter to set a Breakpoint.</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5.</a:t>
            </a:r>
            <a:r>
              <a:rPr b="0" i="0" lang="en-US" sz="1600" u="none" cap="none" strike="noStrike">
                <a:solidFill>
                  <a:srgbClr val="1E1E1E"/>
                </a:solidFill>
                <a:latin typeface="Arial"/>
                <a:ea typeface="Arial"/>
                <a:cs typeface="Arial"/>
                <a:sym typeface="Arial"/>
              </a:rPr>
              <a:t>	Trigger the code path in the browser (e.g. load the front page).</a:t>
            </a:r>
            <a:endParaRPr/>
          </a:p>
          <a:p>
            <a:pPr indent="-411480" lvl="0" marL="411480" marR="0" rtl="0" algn="l">
              <a:lnSpc>
                <a:spcPct val="130000"/>
              </a:lnSpc>
              <a:spcBef>
                <a:spcPts val="1000"/>
              </a:spcBef>
              <a:spcAft>
                <a:spcPts val="0"/>
              </a:spcAft>
              <a:buNone/>
            </a:pPr>
            <a:r>
              <a:rPr b="1" i="0" lang="en-US" sz="1600" u="none" cap="none" strike="noStrike">
                <a:solidFill>
                  <a:srgbClr val="3858E9"/>
                </a:solidFill>
                <a:latin typeface="Arial"/>
                <a:ea typeface="Arial"/>
                <a:cs typeface="Arial"/>
                <a:sym typeface="Arial"/>
              </a:rPr>
              <a:t>6.</a:t>
            </a:r>
            <a:r>
              <a:rPr b="0" i="0" lang="en-US" sz="1600" u="none" cap="none" strike="noStrike">
                <a:solidFill>
                  <a:srgbClr val="1E1E1E"/>
                </a:solidFill>
                <a:latin typeface="Arial"/>
                <a:ea typeface="Arial"/>
                <a:cs typeface="Arial"/>
                <a:sym typeface="Arial"/>
              </a:rPr>
              <a:t>	Execution pauses at the breakpoint. Inspect variables in the right panel. Click </a:t>
            </a:r>
            <a:r>
              <a:rPr b="1" i="0" lang="en-US" sz="1600" u="none" cap="none" strike="noStrike">
                <a:solidFill>
                  <a:srgbClr val="1E1E1E"/>
                </a:solidFill>
                <a:latin typeface="Arial"/>
                <a:ea typeface="Arial"/>
                <a:cs typeface="Arial"/>
                <a:sym typeface="Arial"/>
              </a:rPr>
              <a:t>Step Over (F10)</a:t>
            </a:r>
            <a:r>
              <a:rPr b="0" i="0" lang="en-US" sz="1600" u="none" cap="none" strike="noStrike">
                <a:solidFill>
                  <a:srgbClr val="1E1E1E"/>
                </a:solidFill>
                <a:latin typeface="Arial"/>
                <a:ea typeface="Arial"/>
                <a:cs typeface="Arial"/>
                <a:sym typeface="Arial"/>
              </a:rPr>
              <a:t> to advance line by line.</a:t>
            </a:r>
            <a:endParaRPr/>
          </a:p>
        </p:txBody>
      </p:sp>
      <p:sp>
        <p:nvSpPr>
          <p:cNvPr id="165" name="Google Shape;165;p9"/>
          <p:cNvSpPr/>
          <p:nvPr/>
        </p:nvSpPr>
        <p:spPr>
          <a:xfrm>
            <a:off x="502920" y="5010912"/>
            <a:ext cx="11186160" cy="685800"/>
          </a:xfrm>
          <a:prstGeom prst="rect">
            <a:avLst/>
          </a:prstGeom>
          <a:solidFill>
            <a:srgbClr val="FFF8E1"/>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6" name="Google Shape;166;p9"/>
          <p:cNvSpPr/>
          <p:nvPr/>
        </p:nvSpPr>
        <p:spPr>
          <a:xfrm>
            <a:off x="502920" y="5010912"/>
            <a:ext cx="59436" cy="685800"/>
          </a:xfrm>
          <a:prstGeom prst="rect">
            <a:avLst/>
          </a:prstGeom>
          <a:solidFill>
            <a:srgbClr val="96700A"/>
          </a:solidFill>
          <a:ln>
            <a:noFill/>
          </a:ln>
          <a:effectLst>
            <a:outerShdw blurRad="40000" rotWithShape="0" dir="5400000" dist="23000">
              <a:srgbClr val="000000">
                <a:alpha val="34901"/>
              </a:srgbClr>
            </a:outerShdw>
          </a:effectLst>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1800" u="none" cap="none" strike="noStrike">
              <a:solidFill>
                <a:schemeClr val="dk1"/>
              </a:solidFill>
              <a:latin typeface="Calibri"/>
              <a:ea typeface="Calibri"/>
              <a:cs typeface="Calibri"/>
              <a:sym typeface="Calibri"/>
            </a:endParaRPr>
          </a:p>
        </p:txBody>
      </p:sp>
      <p:sp>
        <p:nvSpPr>
          <p:cNvPr id="167" name="Google Shape;167;p9"/>
          <p:cNvSpPr txBox="1"/>
          <p:nvPr/>
        </p:nvSpPr>
        <p:spPr>
          <a:xfrm>
            <a:off x="640080" y="5010912"/>
            <a:ext cx="11049000" cy="685800"/>
          </a:xfrm>
          <a:prstGeom prst="rect">
            <a:avLst/>
          </a:prstGeom>
          <a:noFill/>
          <a:ln>
            <a:noFill/>
          </a:ln>
        </p:spPr>
        <p:txBody>
          <a:bodyPr anchorCtr="0" anchor="ctr" bIns="0" lIns="0" spcFirstLastPara="1" rIns="0" wrap="square" tIns="0">
            <a:spAutoFit/>
          </a:bodyPr>
          <a:lstStyle/>
          <a:p>
            <a:pPr indent="0" lvl="0" marL="0" marR="0" rtl="0" algn="l">
              <a:lnSpc>
                <a:spcPct val="120000"/>
              </a:lnSpc>
              <a:spcBef>
                <a:spcPts val="0"/>
              </a:spcBef>
              <a:spcAft>
                <a:spcPts val="0"/>
              </a:spcAft>
              <a:buNone/>
            </a:pPr>
            <a:r>
              <a:rPr b="1" i="0" lang="en-US" sz="1500" u="none" cap="none" strike="noStrike">
                <a:solidFill>
                  <a:srgbClr val="96700A"/>
                </a:solidFill>
                <a:latin typeface="Arial"/>
                <a:ea typeface="Arial"/>
                <a:cs typeface="Arial"/>
                <a:sym typeface="Arial"/>
              </a:rPr>
              <a:t>Note:  </a:t>
            </a:r>
            <a:r>
              <a:rPr b="0" i="0" lang="en-US" sz="1500" u="none" cap="none" strike="noStrike">
                <a:solidFill>
                  <a:srgbClr val="1E1E1E"/>
                </a:solidFill>
                <a:latin typeface="Arial"/>
                <a:ea typeface="Arial"/>
                <a:cs typeface="Arial"/>
                <a:sym typeface="Arial"/>
              </a:rPr>
              <a:t>Xdebug requires Node.js + the Playground CLI. It does not run in the browser-only playground.wordpress.net. A post-session setup guide is included in the facilitator notes.</a:t>
            </a:r>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2013-01-27T09:14:16Z</dcterms:created>
</cp:coreProperties>
</file>