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GoogleSlidesCustomDataVersion2">
      <go:slidesCustomData xmlns:go="http://customooxmlschemas.google.com/" r:id="rId17" roundtripDataSignature="AMtx7mjkD+7HmpepLJfc9LF1y9BADRWhU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ADC88D21-F411-4697-8522-EF9CE007D246}">
  <a:tblStyle styleId="{ADC88D21-F411-4697-8522-EF9CE007D246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8ECF4"/>
          </a:solidFill>
        </a:fill>
      </a:tcStyle>
    </a:wholeTbl>
    <a:band1H>
      <a:tcTxStyle/>
      <a:tcStyle>
        <a:fill>
          <a:solidFill>
            <a:srgbClr val="CFD7E7"/>
          </a:solidFill>
        </a:fill>
      </a:tcStyle>
    </a:band1H>
    <a:band2H>
      <a:tcTxStyle/>
    </a:band2H>
    <a:band1V>
      <a:tcTxStyle/>
      <a:tcStyle>
        <a:fill>
          <a:solidFill>
            <a:srgbClr val="CFD7E7"/>
          </a:solidFill>
        </a:fill>
      </a:tcStyle>
    </a:band1V>
    <a:band2V>
      <a:tcTxStyle/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customschemas.google.com/relationships/presentationmetadata" Target="metadata"/><Relationship Id="rId16" Type="http://schemas.openxmlformats.org/officeDocument/2006/relationships/slide" Target="slides/slide10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2" name="Google Shape;82;p1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Welcome everyone. Today we build a complete WordPress post from scratch — from blank editor to published, organized, and scheduled content.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Environment: WordPress Playground at playground.wordpress.net — nothing to install, runs entirely in the browser.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By the end: participants will have a fully structured post with images, categories, a featured image, and hands-on experience with scheduling and revisions.</a:t>
            </a:r>
            <a:endParaRPr/>
          </a:p>
        </p:txBody>
      </p:sp>
      <p:sp>
        <p:nvSpPr>
          <p:cNvPr id="83" name="Google Shape;83;p1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0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82" name="Google Shape;182;p10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Share this slide or the PDF with participants after the session.</a:t>
            </a:r>
            <a:endParaRPr/>
          </a:p>
        </p:txBody>
      </p:sp>
      <p:sp>
        <p:nvSpPr>
          <p:cNvPr id="183" name="Google Shape;183;p10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2" name="Google Shape;92;p2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Preview the session flow. Emphasize that participants will build a real post from scratch — all four parts build on each other.</a:t>
            </a:r>
            <a:endParaRPr/>
          </a:p>
        </p:txBody>
      </p:sp>
      <p:sp>
        <p:nvSpPr>
          <p:cNvPr id="93" name="Google Shape;93;p2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13" name="Google Shape;113;p3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Give participants 15 minutes to work through all 6 steps. The List View (step 5) is a powerful navigation tool beginners often miss.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💡 Facilitator note: Two toolbars: the Editor toolbar (top of screen) has the + inserter, Document Overview, Undo/Redo, View, and Save/Publish. The Block toolbar (floats above selected block) has alignment, bold/italic, and block-specific options. Introduce this early.</a:t>
            </a:r>
            <a:endParaRPr/>
          </a:p>
        </p:txBody>
      </p:sp>
      <p:sp>
        <p:nvSpPr>
          <p:cNvPr id="114" name="Google Shape;114;p3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4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23" name="Google Shape;123;p4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Quick explainer before the hands-on steps. Key point: posts are dated/chronological, pages are static/hierarchical. Categories and tags only apply to posts.</a:t>
            </a:r>
            <a:endParaRPr/>
          </a:p>
        </p:txBody>
      </p:sp>
      <p:sp>
        <p:nvSpPr>
          <p:cNvPr id="124" name="Google Shape;124;p4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5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0" name="Google Shape;130;p5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Encourage participants to download 2-3 images from Openverse or Pexels before starting. Alt text reminder: describe the image for screen reader users.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💡 Facilitator note: Alt text is essential for accessibility and SEO. Gallery block: Upload only (no Insert from URL). WP 7.0: patterns default to content-only mode — click Edit pattern for full controls.</a:t>
            </a:r>
            <a:endParaRPr/>
          </a:p>
        </p:txBody>
      </p:sp>
      <p:sp>
        <p:nvSpPr>
          <p:cNvPr id="131" name="Google Shape;131;p5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6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40" name="Google Shape;140;p6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Featured image affects how posts appear in social sharing (Open Graph). Remind participants that a well-structured slug improves SEO.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💡 Facilitator note: Featured Image: use Upload Files in Media Library (no Insert from URL). Categories = broad topics (required). Tags = specific keywords (optional). 1200x630 px = Open Graph standard.</a:t>
            </a:r>
            <a:endParaRPr/>
          </a:p>
        </p:txBody>
      </p:sp>
      <p:sp>
        <p:nvSpPr>
          <p:cNvPr id="141" name="Google Shape;141;p6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7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50" name="Google Shape;150;p7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Scheduling demo works well live — set 2 minutes, visit the front end, reload. Revisions slider is often a highlight moment for participants.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💡 Facilitator note: wp-cron fires on every page load — reload once after 2 min if post doesn't appear. WP 7.0 revisions: color-coded overlays (green = added, red = removed, yellow = modified).</a:t>
            </a:r>
            <a:endParaRPr/>
          </a:p>
        </p:txBody>
      </p:sp>
      <p:sp>
        <p:nvSpPr>
          <p:cNvPr id="151" name="Google Shape;151;p7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8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60" name="Google Shape;160;p8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Leave this slide up during Q&amp;A or share it as a handout.</a:t>
            </a:r>
            <a:endParaRPr/>
          </a:p>
        </p:txBody>
      </p:sp>
      <p:sp>
        <p:nvSpPr>
          <p:cNvPr id="161" name="Google Shape;161;p8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9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67" name="Google Shape;167;p9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Give participants 1-2 minutes to think before taking responses. Aim for at least one answer per question. Wrap up by previewing next meetup topic if applicable.</a:t>
            </a:r>
            <a:endParaRPr/>
          </a:p>
        </p:txBody>
      </p:sp>
      <p:sp>
        <p:nvSpPr>
          <p:cNvPr id="168" name="Google Shape;168;p9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1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2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2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3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3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1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4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1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5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5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1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6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6" name="Google Shape;36;p16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7" name="Google Shape;37;p1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7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17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4" name="Google Shape;44;p17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17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6" name="Google Shape;46;p1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9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9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1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0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0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0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2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s://learn.wordpress.org/lesson/creating-posts-and-pages-with-the-wordpress-block-editor/" TargetMode="External"/><Relationship Id="rId4" Type="http://schemas.openxmlformats.org/officeDocument/2006/relationships/hyperlink" Target="https://wordpress.org/documentation/article/wordpress-block-editor/" TargetMode="External"/><Relationship Id="rId10" Type="http://schemas.openxmlformats.org/officeDocument/2006/relationships/image" Target="../media/image1.png"/><Relationship Id="rId9" Type="http://schemas.openxmlformats.org/officeDocument/2006/relationships/hyperlink" Target="https://openverse.org" TargetMode="External"/><Relationship Id="rId5" Type="http://schemas.openxmlformats.org/officeDocument/2006/relationships/hyperlink" Target="https://wordpress.org/documentation/article/work-with-blocks/" TargetMode="External"/><Relationship Id="rId6" Type="http://schemas.openxmlformats.org/officeDocument/2006/relationships/hyperlink" Target="https://wordpress.org/documentation/article/block-pattern/" TargetMode="External"/><Relationship Id="rId7" Type="http://schemas.openxmlformats.org/officeDocument/2006/relationships/hyperlink" Target="https://wordpress.org/documentation/article/reusable-blocks/" TargetMode="External"/><Relationship Id="rId8" Type="http://schemas.openxmlformats.org/officeDocument/2006/relationships/hyperlink" Target="https://learn.wordpress.org/tutorial/intro-to-publishing-with-the-block-editor/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hyperlink" Target="https://playground.wordpress.net" TargetMode="Externa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hyperlink" Target="https://openverse.org" TargetMode="External"/><Relationship Id="rId4" Type="http://schemas.openxmlformats.org/officeDocument/2006/relationships/hyperlink" Target="https://pexels.com" TargetMode="Externa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E1E1E"/>
        </a:solid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"/>
          <p:cNvSpPr/>
          <p:nvPr/>
        </p:nvSpPr>
        <p:spPr>
          <a:xfrm>
            <a:off x="0" y="0"/>
            <a:ext cx="292608" cy="6858000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"/>
          <p:cNvSpPr txBox="1"/>
          <p:nvPr/>
        </p:nvSpPr>
        <p:spPr>
          <a:xfrm>
            <a:off x="658368" y="594360"/>
            <a:ext cx="9144000" cy="2926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WordPress Meetup Activity</a:t>
            </a:r>
            <a:endParaRPr/>
          </a:p>
        </p:txBody>
      </p:sp>
      <p:sp>
        <p:nvSpPr>
          <p:cNvPr id="87" name="Google Shape;87;p1"/>
          <p:cNvSpPr txBox="1"/>
          <p:nvPr/>
        </p:nvSpPr>
        <p:spPr>
          <a:xfrm>
            <a:off x="658368" y="1371600"/>
            <a:ext cx="8686800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5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Creating and Managing</a:t>
            </a:r>
            <a:endParaRPr/>
          </a:p>
          <a:p>
            <a:pPr indent="0" lvl="0" marL="0" marR="0" rtl="0" algn="l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5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Content in WordPress</a:t>
            </a:r>
            <a:endParaRPr/>
          </a:p>
        </p:txBody>
      </p:sp>
      <p:sp>
        <p:nvSpPr>
          <p:cNvPr id="88" name="Google Shape;88;p1"/>
          <p:cNvSpPr txBox="1"/>
          <p:nvPr/>
        </p:nvSpPr>
        <p:spPr>
          <a:xfrm>
            <a:off x="658368" y="4160520"/>
            <a:ext cx="96012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60 minutes  ·  Beginner → Intermediate  ·  WordPress Playground</a:t>
            </a:r>
            <a:endParaRPr/>
          </a:p>
        </p:txBody>
      </p:sp>
      <p:sp>
        <p:nvSpPr>
          <p:cNvPr id="89" name="Google Shape;89;p1"/>
          <p:cNvSpPr txBox="1"/>
          <p:nvPr/>
        </p:nvSpPr>
        <p:spPr>
          <a:xfrm>
            <a:off x="8961120" y="6309360"/>
            <a:ext cx="27432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playground.wordpress.net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0"/>
          <p:cNvSpPr txBox="1"/>
          <p:nvPr/>
        </p:nvSpPr>
        <p:spPr>
          <a:xfrm>
            <a:off x="502920" y="182880"/>
            <a:ext cx="10972800" cy="502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Sources and Further Reading</a:t>
            </a:r>
            <a:endParaRPr/>
          </a:p>
        </p:txBody>
      </p:sp>
      <p:graphicFrame>
        <p:nvGraphicFramePr>
          <p:cNvPr id="186" name="Google Shape;186;p10"/>
          <p:cNvGraphicFramePr/>
          <p:nvPr/>
        </p:nvGraphicFramePr>
        <p:xfrm>
          <a:off x="457200" y="868680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{ADC88D21-F411-4697-8522-EF9CE007D246}</a:tableStyleId>
              </a:tblPr>
              <a:tblGrid>
                <a:gridCol w="6217925"/>
                <a:gridCol w="4114800"/>
              </a:tblGrid>
              <a:tr h="566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Creating posts and pages with the Block Editor — Learn WordPress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EF1F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200" u="sng" cap="none" strike="noStrike">
                          <a:solidFill>
                            <a:srgbClr val="3858E9"/>
                          </a:solidFill>
                          <a:latin typeface="Arial"/>
                          <a:ea typeface="Arial"/>
                          <a:cs typeface="Arial"/>
                          <a:sym typeface="Arial"/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https://learn.wordpress.org/lesson/creating-posts-and-pages-with-the-wordpress-block-editor/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EF1FD"/>
                    </a:solidFill>
                  </a:tcPr>
                </a:tc>
              </a:tr>
              <a:tr h="566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WordPress Block Editor — Documentation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200" u="sng" cap="none" strike="noStrike">
                          <a:solidFill>
                            <a:srgbClr val="3858E9"/>
                          </a:solidFill>
                          <a:latin typeface="Arial"/>
                          <a:ea typeface="Arial"/>
                          <a:cs typeface="Arial"/>
                          <a:sym typeface="Arial"/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https://wordpress.org/documentation/article/wordpress-block-editor/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566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Work with blocks — Documentation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EF1F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200" u="sng" cap="none" strike="noStrike">
                          <a:solidFill>
                            <a:srgbClr val="3858E9"/>
                          </a:solidFill>
                          <a:latin typeface="Arial"/>
                          <a:ea typeface="Arial"/>
                          <a:cs typeface="Arial"/>
                          <a:sym typeface="Arial"/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https://wordpress.org/documentation/article/work-with-blocks/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EF1FD"/>
                    </a:solidFill>
                  </a:tcPr>
                </a:tc>
              </a:tr>
              <a:tr h="566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Block Pattern — Documentation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200" u="sng" cap="none" strike="noStrike">
                          <a:solidFill>
                            <a:srgbClr val="3858E9"/>
                          </a:solidFill>
                          <a:latin typeface="Arial"/>
                          <a:ea typeface="Arial"/>
                          <a:cs typeface="Arial"/>
                          <a:sym typeface="Arial"/>
                          <a:hlinkClick r:id="rId6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https://wordpress.org/documentation/article/block-pattern/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566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Synced Patterns (Reusable blocks) — Documentation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EF1F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200" u="sng" cap="none" strike="noStrike">
                          <a:solidFill>
                            <a:srgbClr val="3858E9"/>
                          </a:solidFill>
                          <a:latin typeface="Arial"/>
                          <a:ea typeface="Arial"/>
                          <a:cs typeface="Arial"/>
                          <a:sym typeface="Arial"/>
                          <a:hlinkClick r:id="rId7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https://wordpress.org/documentation/article/reusable-blocks/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EF1FD"/>
                    </a:solidFill>
                  </a:tcPr>
                </a:tc>
              </a:tr>
              <a:tr h="566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Intro to Publishing with the Block Editor — Learn WordPress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200" u="sng" cap="none" strike="noStrike">
                          <a:solidFill>
                            <a:srgbClr val="3858E9"/>
                          </a:solidFill>
                          <a:latin typeface="Arial"/>
                          <a:ea typeface="Arial"/>
                          <a:cs typeface="Arial"/>
                          <a:sym typeface="Arial"/>
                          <a:hlinkClick r:id="rId8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https://learn.wordpress.org/tutorial/intro-to-publishing-with-the-block-editor/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566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Openverse — open-licensed media search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EF1F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200" u="sng" cap="none" strike="noStrike">
                          <a:solidFill>
                            <a:srgbClr val="3858E9"/>
                          </a:solidFill>
                          <a:latin typeface="Arial"/>
                          <a:ea typeface="Arial"/>
                          <a:cs typeface="Arial"/>
                          <a:sym typeface="Arial"/>
                          <a:hlinkClick r:id="rId9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https://openverse.org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EF1FD"/>
                    </a:solidFill>
                  </a:tcPr>
                </a:tc>
              </a:tr>
            </a:tbl>
          </a:graphicData>
        </a:graphic>
      </p:graphicFrame>
      <p:sp>
        <p:nvSpPr>
          <p:cNvPr id="187" name="Google Shape;187;p10"/>
          <p:cNvSpPr txBox="1"/>
          <p:nvPr/>
        </p:nvSpPr>
        <p:spPr>
          <a:xfrm>
            <a:off x="2212162" y="5530748"/>
            <a:ext cx="4845900" cy="636600"/>
          </a:xfrm>
          <a:prstGeom prst="rect">
            <a:avLst/>
          </a:prstGeom>
          <a:noFill/>
          <a:ln>
            <a:noFill/>
          </a:ln>
        </p:spPr>
        <p:txBody>
          <a:bodyPr anchorCtr="0" anchor="t" bIns="79425" lIns="79425" spcFirstLastPara="1" rIns="79425" wrap="square" tIns="79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8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Scan this QR code to provide feedback on this activity</a:t>
            </a:r>
            <a:endParaRPr sz="278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8" name="Google Shape;188;p10" title="Activity Library Feedback Form QR Code.png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502927" y="5097738"/>
            <a:ext cx="1502625" cy="1502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"/>
          <p:cNvSpPr txBox="1"/>
          <p:nvPr/>
        </p:nvSpPr>
        <p:spPr>
          <a:xfrm>
            <a:off x="502920" y="182880"/>
            <a:ext cx="10972800" cy="502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What We Will Cover Today</a:t>
            </a:r>
            <a:endParaRPr/>
          </a:p>
        </p:txBody>
      </p:sp>
      <p:sp>
        <p:nvSpPr>
          <p:cNvPr id="96" name="Google Shape;96;p2"/>
          <p:cNvSpPr/>
          <p:nvPr/>
        </p:nvSpPr>
        <p:spPr>
          <a:xfrm>
            <a:off x="457200" y="868680"/>
            <a:ext cx="11277600" cy="621792"/>
          </a:xfrm>
          <a:prstGeom prst="rect">
            <a:avLst/>
          </a:prstGeom>
          <a:solidFill>
            <a:srgbClr val="E8EAFD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2"/>
          <p:cNvSpPr txBox="1"/>
          <p:nvPr/>
        </p:nvSpPr>
        <p:spPr>
          <a:xfrm>
            <a:off x="640080" y="868680"/>
            <a:ext cx="1027176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Part 1 — The Block Editor: Building Your First Post</a:t>
            </a:r>
            <a:endParaRPr/>
          </a:p>
        </p:txBody>
      </p:sp>
      <p:sp>
        <p:nvSpPr>
          <p:cNvPr id="98" name="Google Shape;98;p2"/>
          <p:cNvSpPr txBox="1"/>
          <p:nvPr/>
        </p:nvSpPr>
        <p:spPr>
          <a:xfrm>
            <a:off x="10866120" y="868680"/>
            <a:ext cx="82296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15 min</a:t>
            </a:r>
            <a:endParaRPr/>
          </a:p>
        </p:txBody>
      </p:sp>
      <p:sp>
        <p:nvSpPr>
          <p:cNvPr id="99" name="Google Shape;99;p2"/>
          <p:cNvSpPr/>
          <p:nvPr/>
        </p:nvSpPr>
        <p:spPr>
          <a:xfrm>
            <a:off x="457200" y="1554480"/>
            <a:ext cx="11277600" cy="621792"/>
          </a:xfrm>
          <a:prstGeom prst="rect">
            <a:avLst/>
          </a:prstGeom>
          <a:solidFill>
            <a:srgbClr val="E8EAFD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2"/>
          <p:cNvSpPr txBox="1"/>
          <p:nvPr/>
        </p:nvSpPr>
        <p:spPr>
          <a:xfrm>
            <a:off x="640080" y="1554480"/>
            <a:ext cx="1027176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Part 2 — Images, Media, and Block Patterns</a:t>
            </a:r>
            <a:endParaRPr/>
          </a:p>
        </p:txBody>
      </p:sp>
      <p:sp>
        <p:nvSpPr>
          <p:cNvPr id="101" name="Google Shape;101;p2"/>
          <p:cNvSpPr txBox="1"/>
          <p:nvPr/>
        </p:nvSpPr>
        <p:spPr>
          <a:xfrm>
            <a:off x="10866120" y="1554480"/>
            <a:ext cx="82296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15 min</a:t>
            </a:r>
            <a:endParaRPr/>
          </a:p>
        </p:txBody>
      </p:sp>
      <p:sp>
        <p:nvSpPr>
          <p:cNvPr id="102" name="Google Shape;102;p2"/>
          <p:cNvSpPr/>
          <p:nvPr/>
        </p:nvSpPr>
        <p:spPr>
          <a:xfrm>
            <a:off x="457200" y="2240280"/>
            <a:ext cx="11277600" cy="621792"/>
          </a:xfrm>
          <a:prstGeom prst="rect">
            <a:avLst/>
          </a:prstGeom>
          <a:solidFill>
            <a:srgbClr val="E8EAFD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p2"/>
          <p:cNvSpPr txBox="1"/>
          <p:nvPr/>
        </p:nvSpPr>
        <p:spPr>
          <a:xfrm>
            <a:off x="640080" y="2240280"/>
            <a:ext cx="1027176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Part 3 — Organizing Your Content</a:t>
            </a:r>
            <a:endParaRPr/>
          </a:p>
        </p:txBody>
      </p:sp>
      <p:sp>
        <p:nvSpPr>
          <p:cNvPr id="104" name="Google Shape;104;p2"/>
          <p:cNvSpPr txBox="1"/>
          <p:nvPr/>
        </p:nvSpPr>
        <p:spPr>
          <a:xfrm>
            <a:off x="10866120" y="2240280"/>
            <a:ext cx="82296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10 min</a:t>
            </a:r>
            <a:endParaRPr/>
          </a:p>
        </p:txBody>
      </p:sp>
      <p:sp>
        <p:nvSpPr>
          <p:cNvPr id="105" name="Google Shape;105;p2"/>
          <p:cNvSpPr/>
          <p:nvPr/>
        </p:nvSpPr>
        <p:spPr>
          <a:xfrm>
            <a:off x="457200" y="2926080"/>
            <a:ext cx="11277600" cy="621792"/>
          </a:xfrm>
          <a:prstGeom prst="rect">
            <a:avLst/>
          </a:prstGeom>
          <a:solidFill>
            <a:srgbClr val="E8EAFD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2"/>
          <p:cNvSpPr txBox="1"/>
          <p:nvPr/>
        </p:nvSpPr>
        <p:spPr>
          <a:xfrm>
            <a:off x="640080" y="2926080"/>
            <a:ext cx="1027176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Part 4 — Publishing, Scheduling, and Revisions</a:t>
            </a:r>
            <a:endParaRPr/>
          </a:p>
        </p:txBody>
      </p:sp>
      <p:sp>
        <p:nvSpPr>
          <p:cNvPr id="107" name="Google Shape;107;p2"/>
          <p:cNvSpPr txBox="1"/>
          <p:nvPr/>
        </p:nvSpPr>
        <p:spPr>
          <a:xfrm>
            <a:off x="10866120" y="2926080"/>
            <a:ext cx="82296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15 min</a:t>
            </a:r>
            <a:endParaRPr/>
          </a:p>
        </p:txBody>
      </p:sp>
      <p:sp>
        <p:nvSpPr>
          <p:cNvPr id="108" name="Google Shape;108;p2"/>
          <p:cNvSpPr/>
          <p:nvPr/>
        </p:nvSpPr>
        <p:spPr>
          <a:xfrm>
            <a:off x="457200" y="3611880"/>
            <a:ext cx="11277600" cy="621792"/>
          </a:xfrm>
          <a:prstGeom prst="rect">
            <a:avLst/>
          </a:prstGeom>
          <a:solidFill>
            <a:srgbClr val="E8EAFD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2"/>
          <p:cNvSpPr txBox="1"/>
          <p:nvPr/>
        </p:nvSpPr>
        <p:spPr>
          <a:xfrm>
            <a:off x="640080" y="3611880"/>
            <a:ext cx="1027176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Debrief</a:t>
            </a:r>
            <a:endParaRPr/>
          </a:p>
        </p:txBody>
      </p:sp>
      <p:sp>
        <p:nvSpPr>
          <p:cNvPr id="110" name="Google Shape;110;p2"/>
          <p:cNvSpPr txBox="1"/>
          <p:nvPr/>
        </p:nvSpPr>
        <p:spPr>
          <a:xfrm>
            <a:off x="10866120" y="3611880"/>
            <a:ext cx="82296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 5 min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"/>
          <p:cNvSpPr/>
          <p:nvPr/>
        </p:nvSpPr>
        <p:spPr>
          <a:xfrm>
            <a:off x="0" y="0"/>
            <a:ext cx="12192000" cy="7315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Google Shape;117;p3"/>
          <p:cNvSpPr txBox="1"/>
          <p:nvPr/>
        </p:nvSpPr>
        <p:spPr>
          <a:xfrm>
            <a:off x="594360" y="91440"/>
            <a:ext cx="10058400" cy="2560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rPr>
              <a:t>Part 1  ·  15 minutes</a:t>
            </a:r>
            <a:endParaRPr/>
          </a:p>
        </p:txBody>
      </p:sp>
      <p:sp>
        <p:nvSpPr>
          <p:cNvPr id="118" name="Google Shape;118;p3"/>
          <p:cNvSpPr/>
          <p:nvPr/>
        </p:nvSpPr>
        <p:spPr>
          <a:xfrm>
            <a:off x="0" y="347472"/>
            <a:ext cx="12192000" cy="62179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3"/>
          <p:cNvSpPr txBox="1"/>
          <p:nvPr/>
        </p:nvSpPr>
        <p:spPr>
          <a:xfrm>
            <a:off x="594360" y="347472"/>
            <a:ext cx="1155192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The Block Editor — Building Your First Post</a:t>
            </a:r>
            <a:endParaRPr/>
          </a:p>
        </p:txBody>
      </p:sp>
      <p:sp>
        <p:nvSpPr>
          <p:cNvPr id="120" name="Google Shape;120;p3"/>
          <p:cNvSpPr txBox="1"/>
          <p:nvPr/>
        </p:nvSpPr>
        <p:spPr>
          <a:xfrm>
            <a:off x="594360" y="1170432"/>
            <a:ext cx="11094720" cy="523036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11480" lvl="0" marL="41148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1.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b="0" i="0" lang="en-US" sz="1600" u="sng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playground.wordpress.net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→ click the speedometer icon / site title → </a:t>
            </a:r>
            <a:r>
              <a:rPr b="1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Posts &gt; Add Post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2.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Add a title. Click below the title and type an introductory paragraph.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3.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Press Enter, type </a:t>
            </a:r>
            <a:r>
              <a:rPr b="1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/ command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then 'heading' → insert a </a:t>
            </a:r>
            <a:r>
              <a:rPr b="1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Heading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block (H2). Add a subheading.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4.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Use / again to insert a </a:t>
            </a:r>
            <a:r>
              <a:rPr b="1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List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block. Add 3 bullet items.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5.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Click the Document Overview icon (top-left of the editor toolbar) → </a:t>
            </a:r>
            <a:r>
              <a:rPr b="1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List View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. See all blocks — click any entry to jump to it.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6.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Drag a block to reorder it. Undo with Ctrl/Cmd+Z.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4"/>
          <p:cNvSpPr txBox="1"/>
          <p:nvPr/>
        </p:nvSpPr>
        <p:spPr>
          <a:xfrm>
            <a:off x="502920" y="182880"/>
            <a:ext cx="10972800" cy="502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Posts vs Pages — When to Use Each</a:t>
            </a:r>
            <a:endParaRPr/>
          </a:p>
        </p:txBody>
      </p:sp>
      <p:graphicFrame>
        <p:nvGraphicFramePr>
          <p:cNvPr id="127" name="Google Shape;127;p4"/>
          <p:cNvGraphicFramePr/>
          <p:nvPr/>
        </p:nvGraphicFramePr>
        <p:xfrm>
          <a:off x="457200" y="868680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{ADC88D21-F411-4697-8522-EF9CE007D246}</a:tableStyleId>
              </a:tblPr>
              <a:tblGrid>
                <a:gridCol w="2286000"/>
                <a:gridCol w="4251950"/>
                <a:gridCol w="4251950"/>
              </a:tblGrid>
              <a:tr h="6218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 u="none" cap="none" strike="noStrik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76200" marB="76200" marR="114300" marL="114300">
                    <a:lnL cap="flat" cmpd="sng" w="9525">
                      <a:solidFill>
                        <a:srgbClr val="3858E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858E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858E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858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5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Posts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3858E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858E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858E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858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5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Pages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3858E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858E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858E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858E9"/>
                    </a:solidFill>
                  </a:tcPr>
                </a:tc>
              </a:tr>
              <a:tr h="6218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5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Purpose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5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Timely, dated content: blog entries, news, announcements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5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Evergreen content: About, Contact, Services, Portfolio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</a:tr>
              <a:tr h="6218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5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Appear in blog feed?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5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Yes — sorted by date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5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6218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5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Categories &amp; Tags?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5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Yes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5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 (by default)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</a:tr>
              <a:tr h="6218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5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Hierarchical?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5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5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Yes — pages can have parent pages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6218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5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Example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5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"5 Tips for Faster WordPress Sites"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5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"About Us"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5"/>
          <p:cNvSpPr/>
          <p:nvPr/>
        </p:nvSpPr>
        <p:spPr>
          <a:xfrm>
            <a:off x="0" y="0"/>
            <a:ext cx="12192000" cy="7315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p5"/>
          <p:cNvSpPr txBox="1"/>
          <p:nvPr/>
        </p:nvSpPr>
        <p:spPr>
          <a:xfrm>
            <a:off x="594360" y="91440"/>
            <a:ext cx="10058400" cy="2560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rPr>
              <a:t>Part 2  ·  15 minutes</a:t>
            </a:r>
            <a:endParaRPr/>
          </a:p>
        </p:txBody>
      </p:sp>
      <p:sp>
        <p:nvSpPr>
          <p:cNvPr id="135" name="Google Shape;135;p5"/>
          <p:cNvSpPr/>
          <p:nvPr/>
        </p:nvSpPr>
        <p:spPr>
          <a:xfrm>
            <a:off x="0" y="347472"/>
            <a:ext cx="12192000" cy="62179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p5"/>
          <p:cNvSpPr txBox="1"/>
          <p:nvPr/>
        </p:nvSpPr>
        <p:spPr>
          <a:xfrm>
            <a:off x="594360" y="347472"/>
            <a:ext cx="1155192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Images, Media, and Block Patterns</a:t>
            </a:r>
            <a:endParaRPr/>
          </a:p>
        </p:txBody>
      </p:sp>
      <p:sp>
        <p:nvSpPr>
          <p:cNvPr id="137" name="Google Shape;137;p5"/>
          <p:cNvSpPr txBox="1"/>
          <p:nvPr/>
        </p:nvSpPr>
        <p:spPr>
          <a:xfrm>
            <a:off x="594360" y="1170432"/>
            <a:ext cx="11094720" cy="523036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11480" lvl="0" marL="41148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1.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b="1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Insert an Image block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(/ command → image) → click Upload → select a downloaded image (</a:t>
            </a:r>
            <a:r>
              <a:rPr b="0" i="0" lang="en-US" sz="1600" u="sng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Openverse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or </a:t>
            </a:r>
            <a:r>
              <a:rPr b="0" i="0" lang="en-US" sz="1600" u="sng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Pexels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).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2.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In the </a:t>
            </a:r>
            <a:r>
              <a:rPr b="1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Settings sidebar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, add meaningful </a:t>
            </a:r>
            <a:r>
              <a:rPr b="1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Alt text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and set size to Large.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3.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Insert a </a:t>
            </a:r>
            <a:r>
              <a:rPr b="1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Gallery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block. Click Upload and select 2–3 downloaded images. (Gallery has no 'Insert from URL' — upload only.)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4.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Click the + Inserter (editor toolbar) → </a:t>
            </a:r>
            <a:r>
              <a:rPr b="1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Patterns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tab. Find a 'Call to Action' or 'Featured' pattern and insert it.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5.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Click into the pattern. In WordPress 7.0, patterns open in content-only mode. Replace placeholder text. Click 'Edit pattern' for full design access.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6"/>
          <p:cNvSpPr/>
          <p:nvPr/>
        </p:nvSpPr>
        <p:spPr>
          <a:xfrm>
            <a:off x="0" y="0"/>
            <a:ext cx="12192000" cy="7315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p6"/>
          <p:cNvSpPr txBox="1"/>
          <p:nvPr/>
        </p:nvSpPr>
        <p:spPr>
          <a:xfrm>
            <a:off x="594360" y="91440"/>
            <a:ext cx="10058400" cy="2560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rPr>
              <a:t>Part 3  ·  10 minutes</a:t>
            </a:r>
            <a:endParaRPr/>
          </a:p>
        </p:txBody>
      </p:sp>
      <p:sp>
        <p:nvSpPr>
          <p:cNvPr id="145" name="Google Shape;145;p6"/>
          <p:cNvSpPr/>
          <p:nvPr/>
        </p:nvSpPr>
        <p:spPr>
          <a:xfrm>
            <a:off x="0" y="347472"/>
            <a:ext cx="12192000" cy="62179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p6"/>
          <p:cNvSpPr txBox="1"/>
          <p:nvPr/>
        </p:nvSpPr>
        <p:spPr>
          <a:xfrm>
            <a:off x="594360" y="347472"/>
            <a:ext cx="1155192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Organizing Your Content</a:t>
            </a:r>
            <a:endParaRPr/>
          </a:p>
        </p:txBody>
      </p:sp>
      <p:sp>
        <p:nvSpPr>
          <p:cNvPr id="147" name="Google Shape;147;p6"/>
          <p:cNvSpPr txBox="1"/>
          <p:nvPr/>
        </p:nvSpPr>
        <p:spPr>
          <a:xfrm>
            <a:off x="594360" y="1170432"/>
            <a:ext cx="11094720" cy="523036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11480" lvl="0" marL="41148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1.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Open the </a:t>
            </a:r>
            <a:r>
              <a:rPr b="1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Settings sidebar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(gear icon). Find </a:t>
            </a:r>
            <a:r>
              <a:rPr b="1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Featured Image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→ Set Featured Image → Upload Files → select downloaded image (1200×630 px ideal) → Set featured image.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2.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Scroll down to </a:t>
            </a:r>
            <a:r>
              <a:rPr b="1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Categories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→ Add Category. Type a name and press Enter.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3.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In the </a:t>
            </a:r>
            <a:r>
              <a:rPr b="1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Tags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field, type 2–3 comma-separated tags and press Enter.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4.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Find the </a:t>
            </a:r>
            <a:r>
              <a:rPr b="1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Excerpt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panel. Write 1–2 sentences summarizing the post.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5.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Find the </a:t>
            </a:r>
            <a:r>
              <a:rPr b="1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Permalink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field (in Summary panel). Edit the slug to 2–4 short, hyphenated words.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7"/>
          <p:cNvSpPr/>
          <p:nvPr/>
        </p:nvSpPr>
        <p:spPr>
          <a:xfrm>
            <a:off x="0" y="0"/>
            <a:ext cx="12192000" cy="7315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Google Shape;154;p7"/>
          <p:cNvSpPr txBox="1"/>
          <p:nvPr/>
        </p:nvSpPr>
        <p:spPr>
          <a:xfrm>
            <a:off x="594360" y="91440"/>
            <a:ext cx="10058400" cy="2560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rPr>
              <a:t>Part 4  ·  15 minutes</a:t>
            </a:r>
            <a:endParaRPr/>
          </a:p>
        </p:txBody>
      </p:sp>
      <p:sp>
        <p:nvSpPr>
          <p:cNvPr id="155" name="Google Shape;155;p7"/>
          <p:cNvSpPr/>
          <p:nvPr/>
        </p:nvSpPr>
        <p:spPr>
          <a:xfrm>
            <a:off x="0" y="347472"/>
            <a:ext cx="12192000" cy="621792"/>
          </a:xfrm>
          <a:prstGeom prst="rect">
            <a:avLst/>
          </a:prstGeom>
          <a:solidFill>
            <a:srgbClr val="3858E9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7"/>
          <p:cNvSpPr txBox="1"/>
          <p:nvPr/>
        </p:nvSpPr>
        <p:spPr>
          <a:xfrm>
            <a:off x="594360" y="347472"/>
            <a:ext cx="1155192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Publishing, Scheduling, and Revisions</a:t>
            </a:r>
            <a:endParaRPr/>
          </a:p>
        </p:txBody>
      </p:sp>
      <p:sp>
        <p:nvSpPr>
          <p:cNvPr id="157" name="Google Shape;157;p7"/>
          <p:cNvSpPr txBox="1"/>
          <p:nvPr/>
        </p:nvSpPr>
        <p:spPr>
          <a:xfrm>
            <a:off x="594360" y="1170432"/>
            <a:ext cx="11094720" cy="523036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11480" lvl="0" marL="41148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1.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Click View button (laptop icon, top-right toolbar) → Preview in new tab. Review. Close tab.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2.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Check </a:t>
            </a:r>
            <a:r>
              <a:rPr b="1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Visibility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in the Settings sidebar: </a:t>
            </a:r>
            <a:r>
              <a:rPr b="1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Public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b="1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Private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, or </a:t>
            </a:r>
            <a:r>
              <a:rPr b="1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Password-protected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. Keep it Public.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3.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Change Publish date to 2 minutes from now → click </a:t>
            </a:r>
            <a:r>
              <a:rPr b="1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Schedule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. The post is saved with a future publish date.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4.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Visit the site front end. Post is not live yet. Reload after 2 minutes — WordPress publishes it on page load.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5.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Make 2–3 edits to the post. Click </a:t>
            </a:r>
            <a:r>
              <a:rPr b="1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Update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after each change to create revision snapshots.</a:t>
            </a:r>
            <a:endParaRPr/>
          </a:p>
          <a:p>
            <a:pPr indent="-411480" lvl="0" marL="411480" marR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6.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	Settings sidebar → </a:t>
            </a:r>
            <a:r>
              <a:rPr b="1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Revisions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→ </a:t>
            </a:r>
            <a:r>
              <a:rPr b="1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Browse revisions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. Use the slider to compare versions → </a:t>
            </a:r>
            <a:r>
              <a:rPr b="1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Restore This Revision</a:t>
            </a: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8"/>
          <p:cNvSpPr txBox="1"/>
          <p:nvPr/>
        </p:nvSpPr>
        <p:spPr>
          <a:xfrm>
            <a:off x="502920" y="182880"/>
            <a:ext cx="10972800" cy="502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Content Creation Quick Reference</a:t>
            </a:r>
            <a:endParaRPr/>
          </a:p>
        </p:txBody>
      </p:sp>
      <p:graphicFrame>
        <p:nvGraphicFramePr>
          <p:cNvPr id="164" name="Google Shape;164;p8"/>
          <p:cNvGraphicFramePr/>
          <p:nvPr/>
        </p:nvGraphicFramePr>
        <p:xfrm>
          <a:off x="457200" y="868680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{ADC88D21-F411-4697-8522-EF9CE007D246}</a:tableStyleId>
              </a:tblPr>
              <a:tblGrid>
                <a:gridCol w="3291850"/>
                <a:gridCol w="7498075"/>
              </a:tblGrid>
              <a:tr h="4755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5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Task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3858E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858E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858E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858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5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How to do it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3858E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3858E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3858E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858E9"/>
                    </a:solidFill>
                  </a:tcPr>
                </a:tc>
              </a:tr>
              <a:tr h="4755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Insert a block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Type / at the start of an empty block, or click +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</a:tr>
              <a:tr h="4755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Add images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Image or Gallery block → Upload → select downloaded image (Openverse, Pexels, Unsplash)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4755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Set featured image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Settings sidebar → Featured Image → Set Featured Image → Upload Files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</a:tr>
              <a:tr h="4755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Add a category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Settings sidebar → Categories → Add Category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4755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Add tags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Settings sidebar → Tags → type and press Enter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</a:tr>
              <a:tr h="4755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Write an excerpt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Settings sidebar → Excerpt → type summary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4755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Edit the URL slug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Settings sidebar → Summary → URL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</a:tr>
              <a:tr h="4755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Schedule a post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Settings sidebar → Publish date → set time → Schedule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4755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View revision history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US" sz="1400" u="none" cap="none" strike="noStrike">
                          <a:solidFill>
                            <a:srgbClr val="1E1E1E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Settings sidebar → Revisions → Browse revisions</a:t>
                      </a:r>
                      <a:endParaRPr/>
                    </a:p>
                  </a:txBody>
                  <a:tcPr marT="76200" marB="76200" marR="114300" marL="11430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8EAF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9"/>
          <p:cNvSpPr txBox="1"/>
          <p:nvPr/>
        </p:nvSpPr>
        <p:spPr>
          <a:xfrm>
            <a:off x="502920" y="182880"/>
            <a:ext cx="10972800" cy="502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Debrief — 5 Minutes</a:t>
            </a:r>
            <a:endParaRPr/>
          </a:p>
        </p:txBody>
      </p:sp>
      <p:sp>
        <p:nvSpPr>
          <p:cNvPr id="171" name="Google Shape;171;p9"/>
          <p:cNvSpPr/>
          <p:nvPr/>
        </p:nvSpPr>
        <p:spPr>
          <a:xfrm>
            <a:off x="457200" y="868680"/>
            <a:ext cx="11277600" cy="621792"/>
          </a:xfrm>
          <a:prstGeom prst="rect">
            <a:avLst/>
          </a:prstGeom>
          <a:solidFill>
            <a:srgbClr val="E8EAFD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9"/>
          <p:cNvSpPr txBox="1"/>
          <p:nvPr/>
        </p:nvSpPr>
        <p:spPr>
          <a:xfrm>
            <a:off x="621792" y="868680"/>
            <a:ext cx="347472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173" name="Google Shape;173;p9"/>
          <p:cNvSpPr txBox="1"/>
          <p:nvPr/>
        </p:nvSpPr>
        <p:spPr>
          <a:xfrm>
            <a:off x="1051560" y="868680"/>
            <a:ext cx="1059180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When would you use a page instead of a post? Give a specific example from your site.</a:t>
            </a:r>
            <a:endParaRPr/>
          </a:p>
        </p:txBody>
      </p:sp>
      <p:sp>
        <p:nvSpPr>
          <p:cNvPr id="174" name="Google Shape;174;p9"/>
          <p:cNvSpPr/>
          <p:nvPr/>
        </p:nvSpPr>
        <p:spPr>
          <a:xfrm>
            <a:off x="457200" y="1554480"/>
            <a:ext cx="11277600" cy="621792"/>
          </a:xfrm>
          <a:prstGeom prst="rect">
            <a:avLst/>
          </a:prstGeom>
          <a:solidFill>
            <a:srgbClr val="E8EAFD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" name="Google Shape;175;p9"/>
          <p:cNvSpPr txBox="1"/>
          <p:nvPr/>
        </p:nvSpPr>
        <p:spPr>
          <a:xfrm>
            <a:off x="621792" y="1554480"/>
            <a:ext cx="347472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  <p:sp>
        <p:nvSpPr>
          <p:cNvPr id="176" name="Google Shape;176;p9"/>
          <p:cNvSpPr txBox="1"/>
          <p:nvPr/>
        </p:nvSpPr>
        <p:spPr>
          <a:xfrm>
            <a:off x="1051560" y="1554480"/>
            <a:ext cx="1059180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What's one thing you will change about how you organize your content after today?</a:t>
            </a:r>
            <a:endParaRPr/>
          </a:p>
        </p:txBody>
      </p:sp>
      <p:sp>
        <p:nvSpPr>
          <p:cNvPr id="177" name="Google Shape;177;p9"/>
          <p:cNvSpPr/>
          <p:nvPr/>
        </p:nvSpPr>
        <p:spPr>
          <a:xfrm>
            <a:off x="457200" y="2240280"/>
            <a:ext cx="11277600" cy="621792"/>
          </a:xfrm>
          <a:prstGeom prst="rect">
            <a:avLst/>
          </a:prstGeom>
          <a:solidFill>
            <a:srgbClr val="E8EAFD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" name="Google Shape;178;p9"/>
          <p:cNvSpPr txBox="1"/>
          <p:nvPr/>
        </p:nvSpPr>
        <p:spPr>
          <a:xfrm>
            <a:off x="621792" y="2240280"/>
            <a:ext cx="347472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3858E9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/>
          </a:p>
        </p:txBody>
      </p:sp>
      <p:sp>
        <p:nvSpPr>
          <p:cNvPr id="179" name="Google Shape;179;p9"/>
          <p:cNvSpPr txBox="1"/>
          <p:nvPr/>
        </p:nvSpPr>
        <p:spPr>
          <a:xfrm>
            <a:off x="1051560" y="2240280"/>
            <a:ext cx="10591800" cy="62179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Before today, what was your backup plan when you accidentally overwrote something important?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2013-01-27T09:14:16Z</dcterms:created>
</cp:coreProperties>
</file>