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1" roundtripDataSignature="AMtx7miJSpDsIcck+LDYt3N9eLragXAg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63D9E30-5ED9-4357-AB1A-17341A599FBB}">
  <a:tblStyle styleId="{D63D9E30-5ED9-4357-AB1A-17341A599FBB}"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10" Type="http://schemas.openxmlformats.org/officeDocument/2006/relationships/slide" Target="slides/slide4.xml"/><Relationship Id="rId21"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2" name="Google Shape;82;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Welcome everyone. Today's activity is about web accessibility testing in WordPress.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Opener (say in your own words): Accessibility means making sure everyone can use your site, including people who use screen readers, keyboard-only navigation, or have low vision. WordPress makes it easier to build accessible sites than it used to -- but it still takes deliberate attention. Today you'll learn the most common issues and how to fix them.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Total time: 60 minutes. No WordPress account needed -- we'll work in Playground.</a:t>
            </a:r>
            <a:endParaRPr/>
          </a:p>
        </p:txBody>
      </p:sp>
      <p:sp>
        <p:nvSpPr>
          <p:cNvPr id="83" name="Google Shape;83;p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3" name="Google Shape;193;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Fix 3 of 3: Non-descriptive link text.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WCAG 2.4.4 Link Purpose: purpose of each link should be determinable from the link text alone.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Why 'click here' fails: a screen reader user listening to links hears 'click here', 'click here', 'click here' -- with no way to distinguish them.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How to fix:</a:t>
            </a:r>
            <a:endParaRPr/>
          </a:p>
          <a:p>
            <a:pPr indent="0" lvl="0" marL="0" rtl="0" algn="l">
              <a:spcBef>
                <a:spcPts val="0"/>
              </a:spcBef>
              <a:spcAft>
                <a:spcPts val="0"/>
              </a:spcAft>
              <a:buNone/>
            </a:pPr>
            <a:r>
              <a:rPr lang="en-US"/>
              <a:t>1. Find the paragraph with the 'click here' link</a:t>
            </a:r>
            <a:endParaRPr/>
          </a:p>
          <a:p>
            <a:pPr indent="0" lvl="0" marL="0" rtl="0" algn="l">
              <a:spcBef>
                <a:spcPts val="0"/>
              </a:spcBef>
              <a:spcAft>
                <a:spcPts val="0"/>
              </a:spcAft>
              <a:buNone/>
            </a:pPr>
            <a:r>
              <a:rPr lang="en-US"/>
              <a:t>2. Select the link text</a:t>
            </a:r>
            <a:endParaRPr/>
          </a:p>
          <a:p>
            <a:pPr indent="0" lvl="0" marL="0" rtl="0" algn="l">
              <a:spcBef>
                <a:spcPts val="0"/>
              </a:spcBef>
              <a:spcAft>
                <a:spcPts val="0"/>
              </a:spcAft>
              <a:buNone/>
            </a:pPr>
            <a:r>
              <a:rPr lang="en-US"/>
              <a:t>3. Retype descriptively (e.g., 'Read the WCAG 2.2 guidelines')</a:t>
            </a:r>
            <a:endParaRPr/>
          </a:p>
          <a:p>
            <a:pPr indent="0" lvl="0" marL="0" rtl="0" algn="l">
              <a:spcBef>
                <a:spcPts val="0"/>
              </a:spcBef>
              <a:spcAft>
                <a:spcPts val="0"/>
              </a:spcAft>
              <a:buNone/>
            </a:pPr>
            <a:r>
              <a:rPr lang="en-US"/>
              <a:t>4. Update and rescan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all three fixes: ask participants to check their Problems tab. It should be clear.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Descriptive link text also improves SEO -- search engines use link text as a signal about the destination. WCAG 2.4.4 Link Purpose.</a:t>
            </a:r>
            <a:endParaRPr/>
          </a:p>
        </p:txBody>
      </p:sp>
      <p:sp>
        <p:nvSpPr>
          <p:cNvPr id="194" name="Google Shape;194;p1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6" name="Google Shape;206;p1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Part 4 -- Quick manual keyboard test.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Instructions:</a:t>
            </a:r>
            <a:endParaRPr/>
          </a:p>
          <a:p>
            <a:pPr indent="0" lvl="0" marL="0" rtl="0" algn="l">
              <a:spcBef>
                <a:spcPts val="0"/>
              </a:spcBef>
              <a:spcAft>
                <a:spcPts val="0"/>
              </a:spcAft>
              <a:buNone/>
            </a:pPr>
            <a:r>
              <a:rPr lang="en-US"/>
              <a:t>1. Click 'View Post' to open the published post in a new tab</a:t>
            </a:r>
            <a:endParaRPr/>
          </a:p>
          <a:p>
            <a:pPr indent="0" lvl="0" marL="0" rtl="0" algn="l">
              <a:spcBef>
                <a:spcPts val="0"/>
              </a:spcBef>
              <a:spcAft>
                <a:spcPts val="0"/>
              </a:spcAft>
              <a:buNone/>
            </a:pPr>
            <a:r>
              <a:rPr lang="en-US"/>
              <a:t>2. Set the mouse aside -- use only the keyboard</a:t>
            </a:r>
            <a:endParaRPr/>
          </a:p>
          <a:p>
            <a:pPr indent="0" lvl="0" marL="0" rtl="0" algn="l">
              <a:spcBef>
                <a:spcPts val="0"/>
              </a:spcBef>
              <a:spcAft>
                <a:spcPts val="0"/>
              </a:spcAft>
              <a:buNone/>
            </a:pPr>
            <a:r>
              <a:rPr lang="en-US"/>
              <a:t>3. Press Tab to move through the page. Is focus always visible?</a:t>
            </a:r>
            <a:endParaRPr/>
          </a:p>
          <a:p>
            <a:pPr indent="0" lvl="0" marL="0" rtl="0" algn="l">
              <a:spcBef>
                <a:spcPts val="0"/>
              </a:spcBef>
              <a:spcAft>
                <a:spcPts val="0"/>
              </a:spcAft>
              <a:buNone/>
            </a:pPr>
            <a:r>
              <a:rPr lang="en-US"/>
              <a:t>4. Navigate to the link you fixed. Can you tell where it goes before pressing Enter?</a:t>
            </a:r>
            <a:endParaRPr/>
          </a:p>
          <a:p>
            <a:pPr indent="0" lvl="0" marL="0" rtl="0" algn="l">
              <a:spcBef>
                <a:spcPts val="0"/>
              </a:spcBef>
              <a:spcAft>
                <a:spcPts val="0"/>
              </a:spcAft>
              <a:buNone/>
            </a:pPr>
            <a:r>
              <a:rPr lang="en-US"/>
              <a:t>5. Try Shift+Tab to go back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Debrief question: 'Was keyboard focus always visible? Were there places you felt lost?'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Twenty Twenty-Five (default Playground theme) has good focus indicators.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For those who want more: VoiceOver (Mac: Cmd+F5) or NVDA (Windows, free download).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Intentionally short (5 min) -- just enough to make the experience concrete.</a:t>
            </a:r>
            <a:endParaRPr/>
          </a:p>
        </p:txBody>
      </p:sp>
      <p:sp>
        <p:nvSpPr>
          <p:cNvPr id="207" name="Google Shape;207;p1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8" name="Google Shape;228;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STRETCH GOAL -- only attempt if 5 extra minutes remain.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Instructions:</a:t>
            </a:r>
            <a:endParaRPr/>
          </a:p>
          <a:p>
            <a:pPr indent="0" lvl="0" marL="0" rtl="0" algn="l">
              <a:spcBef>
                <a:spcPts val="0"/>
              </a:spcBef>
              <a:spcAft>
                <a:spcPts val="0"/>
              </a:spcAft>
              <a:buNone/>
            </a:pPr>
            <a:r>
              <a:rPr lang="en-US"/>
              <a:t>1. From the published post tab, zoom to 200% (Ctrl/Cmd + three times)</a:t>
            </a:r>
            <a:endParaRPr/>
          </a:p>
          <a:p>
            <a:pPr indent="0" lvl="0" marL="0" rtl="0" algn="l">
              <a:spcBef>
                <a:spcPts val="0"/>
              </a:spcBef>
              <a:spcAft>
                <a:spcPts val="0"/>
              </a:spcAft>
              <a:buNone/>
            </a:pPr>
            <a:r>
              <a:rPr lang="en-US"/>
              <a:t>2. Scroll through -- is content overlapped, cut off, or missing?</a:t>
            </a:r>
            <a:endParaRPr/>
          </a:p>
          <a:p>
            <a:pPr indent="0" lvl="0" marL="0" rtl="0" algn="l">
              <a:spcBef>
                <a:spcPts val="0"/>
              </a:spcBef>
              <a:spcAft>
                <a:spcPts val="0"/>
              </a:spcAft>
              <a:buNone/>
            </a:pPr>
            <a:r>
              <a:rPr lang="en-US"/>
              <a:t>3. Zoom until mobile navigation appears. Activate the toggle with Space bar.</a:t>
            </a:r>
            <a:endParaRPr/>
          </a:p>
          <a:p>
            <a:pPr indent="0" lvl="0" marL="0" rtl="0" algn="l">
              <a:spcBef>
                <a:spcPts val="0"/>
              </a:spcBef>
              <a:spcAft>
                <a:spcPts val="0"/>
              </a:spcAft>
              <a:buNone/>
            </a:pPr>
            <a:r>
              <a:rPr lang="en-US"/>
              <a:t>4. Repeat at 400% (Ctrl/Cmd + six times from 100%)</a:t>
            </a:r>
            <a:endParaRPr/>
          </a:p>
          <a:p>
            <a:pPr indent="0" lvl="0" marL="0" rtl="0" algn="l">
              <a:spcBef>
                <a:spcPts val="0"/>
              </a:spcBef>
              <a:spcAft>
                <a:spcPts val="0"/>
              </a:spcAft>
              <a:buNone/>
            </a:pPr>
            <a:r>
              <a:rPr lang="en-US"/>
              <a:t>5. Reset to 100% (Ctrl/Cmd + 0)</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WCAG 1.4.4: Text resizable to 200% without loss of content or functionality.</a:t>
            </a:r>
            <a:endParaRPr/>
          </a:p>
          <a:p>
            <a:pPr indent="0" lvl="0" marL="0" rtl="0" algn="l">
              <a:spcBef>
                <a:spcPts val="0"/>
              </a:spcBef>
              <a:spcAft>
                <a:spcPts val="0"/>
              </a:spcAft>
              <a:buNone/>
            </a:pPr>
            <a:r>
              <a:rPr lang="en-US"/>
              <a:t>WCAG 1.4.10: Content reflows at 400% without horizontal scrolling.</a:t>
            </a:r>
            <a:endParaRPr/>
          </a:p>
          <a:p>
            <a:pPr indent="0" lvl="0" marL="0" rtl="0" algn="l">
              <a:spcBef>
                <a:spcPts val="0"/>
              </a:spcBef>
              <a:spcAft>
                <a:spcPts val="0"/>
              </a:spcAft>
              <a:buNone/>
            </a:pPr>
            <a:r>
              <a:rPr lang="en-US"/>
              <a:t>Space on buttons: WCAG 2.1.1 -- all functionality operable via keyboard.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WCAG 1.4.4 Resize Text (AA): text must resize to 200% without loss of content. WCAG 1.4.10 Reflow (AA): content reflows at 400% without horizontal scrolling.</a:t>
            </a:r>
            <a:endParaRPr/>
          </a:p>
        </p:txBody>
      </p:sp>
      <p:sp>
        <p:nvSpPr>
          <p:cNvPr id="229" name="Google Shape;229;p1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7" name="Google Shape;237;p1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DEBRIEF -- bring everyone back together.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Give participants 1-2 minutes to think before taking responses. Aim for at least one answer per question.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Follow-up questions:</a:t>
            </a:r>
            <a:endParaRPr/>
          </a:p>
          <a:p>
            <a:pPr indent="0" lvl="0" marL="0" rtl="0" algn="l">
              <a:spcBef>
                <a:spcPts val="0"/>
              </a:spcBef>
              <a:spcAft>
                <a:spcPts val="0"/>
              </a:spcAft>
              <a:buNone/>
            </a:pPr>
            <a:r>
              <a:rPr lang="en-US"/>
              <a:t>- 'Has the keyboard test changed how you think about designing navigation or links?'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Win statement (say this):</a:t>
            </a:r>
            <a:endParaRPr/>
          </a:p>
          <a:p>
            <a:pPr indent="0" lvl="0" marL="0" rtl="0" algn="l">
              <a:spcBef>
                <a:spcPts val="0"/>
              </a:spcBef>
              <a:spcAft>
                <a:spcPts val="0"/>
              </a:spcAft>
              <a:buNone/>
            </a:pPr>
            <a:r>
              <a:rPr lang="en-US"/>
              <a:t>'You just ran a real accessibility audit, fixed three of the most common issues on any WordPress site, and experienced keyboard navigation firsthand. These are the same checks professional accessibility reviewers run. Build this into your publish workflow and you will catch issues before your visitors do.'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step resource: learn.wordpress.org/lesson/tools-for-testing-theme-accessibility/</a:t>
            </a:r>
            <a:endParaRPr/>
          </a:p>
        </p:txBody>
      </p:sp>
      <p:sp>
        <p:nvSpPr>
          <p:cNvPr id="238" name="Google Shape;238;p1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3" name="Google Shape;253;p1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Share these resources after the session. The Learn WordPress lesson is the best next step -- covers WAVE, axe, Lighthouse, Sa11y, screen readers.</a:t>
            </a:r>
            <a:endParaRPr/>
          </a:p>
        </p:txBody>
      </p:sp>
      <p:sp>
        <p:nvSpPr>
          <p:cNvPr id="254" name="Google Shape;254;p1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2" name="Google Shape;92;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Read through the objectives with the group. Full Bloom's objectives for your reference:</a:t>
            </a:r>
            <a:endParaRPr/>
          </a:p>
          <a:p>
            <a:pPr indent="0" lvl="0" marL="0" rtl="0" algn="l">
              <a:spcBef>
                <a:spcPts val="0"/>
              </a:spcBef>
              <a:spcAft>
                <a:spcPts val="0"/>
              </a:spcAft>
              <a:buNone/>
            </a:pPr>
            <a:r>
              <a:rPr lang="en-US"/>
              <a:t>- Identify three categories of accessibility issues (Remember)</a:t>
            </a:r>
            <a:endParaRPr/>
          </a:p>
          <a:p>
            <a:pPr indent="0" lvl="0" marL="0" rtl="0" algn="l">
              <a:spcBef>
                <a:spcPts val="0"/>
              </a:spcBef>
              <a:spcAft>
                <a:spcPts val="0"/>
              </a:spcAft>
              <a:buNone/>
            </a:pPr>
            <a:r>
              <a:rPr lang="en-US"/>
              <a:t>- Explain what WCAG conformance levels mean (Understand)</a:t>
            </a:r>
            <a:endParaRPr/>
          </a:p>
          <a:p>
            <a:pPr indent="0" lvl="0" marL="0" rtl="0" algn="l">
              <a:spcBef>
                <a:spcPts val="0"/>
              </a:spcBef>
              <a:spcAft>
                <a:spcPts val="0"/>
              </a:spcAft>
              <a:buNone/>
            </a:pPr>
            <a:r>
              <a:rPr lang="en-US"/>
              <a:t>- Use Accessibility Checker to scan and interpret results (Apply)</a:t>
            </a:r>
            <a:endParaRPr/>
          </a:p>
          <a:p>
            <a:pPr indent="0" lvl="0" marL="0" rtl="0" algn="l">
              <a:spcBef>
                <a:spcPts val="0"/>
              </a:spcBef>
              <a:spcAft>
                <a:spcPts val="0"/>
              </a:spcAft>
              <a:buNone/>
            </a:pPr>
            <a:r>
              <a:rPr lang="en-US"/>
              <a:t>- Fix at least two issues in the Block Editor (Apply)</a:t>
            </a:r>
            <a:endParaRPr/>
          </a:p>
          <a:p>
            <a:pPr indent="0" lvl="0" marL="0" rtl="0" algn="l">
              <a:spcBef>
                <a:spcPts val="0"/>
              </a:spcBef>
              <a:spcAft>
                <a:spcPts val="0"/>
              </a:spcAft>
              <a:buNone/>
            </a:pPr>
            <a:r>
              <a:rPr lang="en-US"/>
              <a:t>- Distinguish automated vs. manual testing (Analyze)</a:t>
            </a:r>
            <a:endParaRPr/>
          </a:p>
          <a:p>
            <a:pPr indent="0" lvl="0" marL="0" rtl="0" algn="l">
              <a:spcBef>
                <a:spcPts val="0"/>
              </a:spcBef>
              <a:spcAft>
                <a:spcPts val="0"/>
              </a:spcAft>
              <a:buNone/>
            </a:pPr>
            <a:r>
              <a:rPr lang="en-US"/>
              <a:t>- Assess a page via keyboard-only navigation (Evaluate)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Emphasize: no prior accessibility knowledge needed. This is a beginner activity.</a:t>
            </a:r>
            <a:endParaRPr/>
          </a:p>
        </p:txBody>
      </p:sp>
      <p:sp>
        <p:nvSpPr>
          <p:cNvPr id="93" name="Google Shape;93;p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Ask the group to open playground.wordpress.net now and let it load while you continue.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Give it 20-30 seconds to fully load -- they should see the WordPress dashboard.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anyone has connection issues, they can follow along on your screen.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Alternative environments: Local by Flywheel (localwp.com), MAMP (mamp.info), Studio by WordPress.com (developer.wordpress.com/studio).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Browser extension tools (WAVE, axe) don't work in Playground's iframe. That's why we use the Accessibility Checker plugin -- it runs inside WordPress itself.</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Browser extensions like WAVE and axe do not work inside Playground's iframe. The Accessibility Checker plugin runs inside WordPress and works correctly in Playground.</a:t>
            </a:r>
            <a:endParaRPr/>
          </a:p>
        </p:txBody>
      </p:sp>
      <p:sp>
        <p:nvSpPr>
          <p:cNvPr id="101" name="Google Shape;101;p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8" name="Google Shape;108;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 structure. Let participants know:</a:t>
            </a:r>
            <a:endParaRPr/>
          </a:p>
          <a:p>
            <a:pPr indent="0" lvl="0" marL="0" rtl="0" algn="l">
              <a:spcBef>
                <a:spcPts val="0"/>
              </a:spcBef>
              <a:spcAft>
                <a:spcPts val="0"/>
              </a:spcAft>
              <a:buNone/>
            </a:pPr>
            <a:r>
              <a:rPr lang="en-US"/>
              <a:t>- Part 1 is facilitated discussion -- no laptop needed yet</a:t>
            </a:r>
            <a:endParaRPr/>
          </a:p>
          <a:p>
            <a:pPr indent="0" lvl="0" marL="0" rtl="0" algn="l">
              <a:spcBef>
                <a:spcPts val="0"/>
              </a:spcBef>
              <a:spcAft>
                <a:spcPts val="0"/>
              </a:spcAft>
              <a:buNone/>
            </a:pPr>
            <a:r>
              <a:rPr lang="en-US"/>
              <a:t>- Parts 2-4 are hands-on in Playground</a:t>
            </a:r>
            <a:endParaRPr/>
          </a:p>
          <a:p>
            <a:pPr indent="0" lvl="0" marL="0" rtl="0" algn="l">
              <a:spcBef>
                <a:spcPts val="0"/>
              </a:spcBef>
              <a:spcAft>
                <a:spcPts val="0"/>
              </a:spcAft>
              <a:buNone/>
            </a:pPr>
            <a:r>
              <a:rPr lang="en-US"/>
              <a:t>- We install the plugin together in Part 2</a:t>
            </a:r>
            <a:endParaRPr/>
          </a:p>
          <a:p>
            <a:pPr indent="0" lvl="0" marL="0" rtl="0" algn="l">
              <a:spcBef>
                <a:spcPts val="0"/>
              </a:spcBef>
              <a:spcAft>
                <a:spcPts val="0"/>
              </a:spcAft>
              <a:buNone/>
            </a:pPr>
            <a:r>
              <a:rPr lang="en-US"/>
              <a:t>- Pacing: if Part 2 runs long, trim Part 4 to 3 minutes</a:t>
            </a:r>
            <a:endParaRPr/>
          </a:p>
        </p:txBody>
      </p:sp>
      <p:sp>
        <p:nvSpPr>
          <p:cNvPr id="109" name="Google Shape;109;p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0" name="Google Shape;130;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FACILITATED DISCUSSION -- no hands-on yet.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Ask the group: 'Has anyone encountered an accessibility issue on a site they were trying to use?' Real examples make the topic concrete.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Key talking point: about 16% of the world's population lives with a significant disability (WHO). Plus everyone benefits -- captions help in noisy environments, keyboard navigation helps power users, clear headings help everyone scan content.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WCAG: Level AA is the realistic target. Level AAA includes requirements not achievable for all content (e.g., sign language for all video).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Important stat: automated tools catch roughly 30% of issues. The rest requires a human.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Keep this to 10 minutes. Move to Part 2 promptly.</a:t>
            </a:r>
            <a:endParaRPr/>
          </a:p>
        </p:txBody>
      </p:sp>
      <p:sp>
        <p:nvSpPr>
          <p:cNvPr id="131" name="Google Shape;131;p5: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1" name="Google Shape;141;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these steps live. Go slowly -- participants are following along.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2: Search 'Accessibility Checker' -- look for the Equalize Digital plugin (blue icon). Do NOT install 'WP Accessibility' -- different plugin.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Creating the test post:</a:t>
            </a:r>
            <a:endParaRPr/>
          </a:p>
          <a:p>
            <a:pPr indent="0" lvl="0" marL="0" rtl="0" algn="l">
              <a:spcBef>
                <a:spcPts val="0"/>
              </a:spcBef>
              <a:spcAft>
                <a:spcPts val="0"/>
              </a:spcAft>
              <a:buNone/>
            </a:pPr>
            <a:r>
              <a:rPr lang="en-US"/>
              <a:t>- Title: 'Sample Accessibility Test Post'</a:t>
            </a:r>
            <a:endParaRPr/>
          </a:p>
          <a:p>
            <a:pPr indent="0" lvl="0" marL="0" rtl="0" algn="l">
              <a:spcBef>
                <a:spcPts val="0"/>
              </a:spcBef>
              <a:spcAft>
                <a:spcPts val="0"/>
              </a:spcAft>
              <a:buNone/>
            </a:pPr>
            <a:r>
              <a:rPr lang="en-US"/>
              <a:t>- Image block -- upload any image, intentionally SKIP the alt text field</a:t>
            </a:r>
            <a:endParaRPr/>
          </a:p>
          <a:p>
            <a:pPr indent="0" lvl="0" marL="0" rtl="0" algn="l">
              <a:spcBef>
                <a:spcPts val="0"/>
              </a:spcBef>
              <a:spcAft>
                <a:spcPts val="0"/>
              </a:spcAft>
              <a:buNone/>
            </a:pPr>
            <a:r>
              <a:rPr lang="en-US"/>
              <a:t>- Heading block (H2), then another set to H4 (skip H3 -- creates heading order issue)</a:t>
            </a:r>
            <a:endParaRPr/>
          </a:p>
          <a:p>
            <a:pPr indent="0" lvl="0" marL="0" rtl="0" algn="l">
              <a:spcBef>
                <a:spcPts val="0"/>
              </a:spcBef>
              <a:spcAft>
                <a:spcPts val="0"/>
              </a:spcAft>
              <a:buNone/>
            </a:pPr>
            <a:r>
              <a:rPr lang="en-US"/>
              <a:t>- Paragraph with a link, use 'click here' as the link text</a:t>
            </a:r>
            <a:endParaRPr/>
          </a:p>
          <a:p>
            <a:pPr indent="0" lvl="0" marL="0" rtl="0" algn="l">
              <a:spcBef>
                <a:spcPts val="0"/>
              </a:spcBef>
              <a:spcAft>
                <a:spcPts val="0"/>
              </a:spcAft>
              <a:buNone/>
            </a:pPr>
            <a:r>
              <a:rPr lang="en-US"/>
              <a:t>- Publish the post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intentional errors are exactly what we fix in Part 3.</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Look for the plugin by Equalize Digital (blue icon). Do NOT install "WP Accessibility" -- that is a different plugin. The intentional errors in step 4 are exactly what we fix in Part 3.</a:t>
            </a:r>
            <a:endParaRPr/>
          </a:p>
        </p:txBody>
      </p:sp>
      <p:sp>
        <p:nvSpPr>
          <p:cNvPr id="142" name="Google Shape;142;p6: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1" name="Google Shape;151;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After publishing the test post, the Accessibility Checker panel appears below the Block Editor.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participants don't see it: scroll down past the editor. It may be collapsed.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Walk through the three result types:</a:t>
            </a:r>
            <a:endParaRPr/>
          </a:p>
          <a:p>
            <a:pPr indent="0" lvl="0" marL="0" rtl="0" algn="l">
              <a:spcBef>
                <a:spcPts val="0"/>
              </a:spcBef>
              <a:spcAft>
                <a:spcPts val="0"/>
              </a:spcAft>
              <a:buNone/>
            </a:pPr>
            <a:r>
              <a:rPr lang="en-US"/>
              <a:t>- Problems (red): confirmed WCAG failures. Missing alt text and heading order issues show here.</a:t>
            </a:r>
            <a:endParaRPr/>
          </a:p>
          <a:p>
            <a:pPr indent="0" lvl="0" marL="0" rtl="0" algn="l">
              <a:spcBef>
                <a:spcPts val="0"/>
              </a:spcBef>
              <a:spcAft>
                <a:spcPts val="0"/>
              </a:spcAft>
              <a:buNone/>
            </a:pPr>
            <a:r>
              <a:rPr lang="en-US"/>
              <a:t>- Needs Review (yellow): scanner can't determine pass/fail. Example: flags short link text, but only you can decide if 'here' is descriptive enough in context.</a:t>
            </a:r>
            <a:endParaRPr/>
          </a:p>
          <a:p>
            <a:pPr indent="0" lvl="0" marL="0" rtl="0" algn="l">
              <a:spcBef>
                <a:spcPts val="0"/>
              </a:spcBef>
              <a:spcAft>
                <a:spcPts val="0"/>
              </a:spcAft>
              <a:buNone/>
            </a:pPr>
            <a:r>
              <a:rPr lang="en-US"/>
              <a:t>- Dismiss: NOT 'ignore forever' -- means 'I reviewed this and made a deliberate choice.' Useful for intentionally decorative images.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IMPORTANT: v1.38 (March 2026) renamed the tabs. Correct participants using old terms.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Ask: 'What do you see in your Problems tab?' Should include missing alt text and heading order.</a:t>
            </a:r>
            <a:endParaRPr/>
          </a:p>
        </p:txBody>
      </p:sp>
      <p:sp>
        <p:nvSpPr>
          <p:cNvPr id="152" name="Google Shape;152;p7: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1" name="Google Shape;171;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Fix 1 of 3: Missing alt text.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Walk through with the group:</a:t>
            </a:r>
            <a:endParaRPr/>
          </a:p>
          <a:p>
            <a:pPr indent="0" lvl="0" marL="0" rtl="0" algn="l">
              <a:spcBef>
                <a:spcPts val="0"/>
              </a:spcBef>
              <a:spcAft>
                <a:spcPts val="0"/>
              </a:spcAft>
              <a:buNone/>
            </a:pPr>
            <a:r>
              <a:rPr lang="en-US"/>
              <a:t>1. Click the image block</a:t>
            </a:r>
            <a:endParaRPr/>
          </a:p>
          <a:p>
            <a:pPr indent="0" lvl="0" marL="0" rtl="0" algn="l">
              <a:spcBef>
                <a:spcPts val="0"/>
              </a:spcBef>
              <a:spcAft>
                <a:spcPts val="0"/>
              </a:spcAft>
              <a:buNone/>
            </a:pPr>
            <a:r>
              <a:rPr lang="en-US"/>
              <a:t>2. Right sidebar -- scroll to 'Alt text (alternative text)'</a:t>
            </a:r>
            <a:endParaRPr/>
          </a:p>
          <a:p>
            <a:pPr indent="0" lvl="0" marL="0" rtl="0" algn="l">
              <a:spcBef>
                <a:spcPts val="0"/>
              </a:spcBef>
              <a:spcAft>
                <a:spcPts val="0"/>
              </a:spcAft>
              <a:buNone/>
            </a:pPr>
            <a:r>
              <a:rPr lang="en-US"/>
              <a:t>3. Type a real description of the image</a:t>
            </a:r>
            <a:endParaRPr/>
          </a:p>
          <a:p>
            <a:pPr indent="0" lvl="0" marL="0" rtl="0" algn="l">
              <a:spcBef>
                <a:spcPts val="0"/>
              </a:spcBef>
              <a:spcAft>
                <a:spcPts val="0"/>
              </a:spcAft>
              <a:buNone/>
            </a:pPr>
            <a:r>
              <a:rPr lang="en-US"/>
              <a:t>4. Click Update, then scroll to Accessibility Checker panel and click Scan Post again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Good alt text: describe what the image shows (screen reader already announces 'image').</a:t>
            </a:r>
            <a:endParaRPr/>
          </a:p>
          <a:p>
            <a:pPr indent="0" lvl="0" marL="0" rtl="0" algn="l">
              <a:spcBef>
                <a:spcPts val="0"/>
              </a:spcBef>
              <a:spcAft>
                <a:spcPts val="0"/>
              </a:spcAft>
              <a:buNone/>
            </a:pPr>
            <a:r>
              <a:rPr lang="en-US"/>
              <a:t>Decorative images: use empty alt (alt='') to tell screen readers to skip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Common question: 'What if I don't know what to write?'</a:t>
            </a:r>
            <a:endParaRPr/>
          </a:p>
          <a:p>
            <a:pPr indent="0" lvl="0" marL="0" rtl="0" algn="l">
              <a:spcBef>
                <a:spcPts val="0"/>
              </a:spcBef>
              <a:spcAft>
                <a:spcPts val="0"/>
              </a:spcAft>
              <a:buNone/>
            </a:pPr>
            <a:r>
              <a:rPr lang="en-US"/>
              <a:t>Answer: 'If this image didn't load, what text would give the reader the same information?'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fixing, the alt text issue should disappear from the Problems tab.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Describe content and function. "A WordPress contributor presenting at a meetup" is good. "image.jpg" or "WordPress" is not. Decorative images use empty alt text (alt="").</a:t>
            </a:r>
            <a:endParaRPr/>
          </a:p>
        </p:txBody>
      </p:sp>
      <p:sp>
        <p:nvSpPr>
          <p:cNvPr id="172" name="Google Shape;172;p8: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1" name="Google Shape;181;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Fix 2 of 3: Incorrect heading order.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Headings work like a book outline. H1 is the post title (WordPress sets this). Body content starts at H2. Never skip levels.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Screen readers let users navigate by heading. A skip from H2 to H4 implies nesting that doesn't exist.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How to fix:</a:t>
            </a:r>
            <a:endParaRPr/>
          </a:p>
          <a:p>
            <a:pPr indent="0" lvl="0" marL="0" rtl="0" algn="l">
              <a:spcBef>
                <a:spcPts val="0"/>
              </a:spcBef>
              <a:spcAft>
                <a:spcPts val="0"/>
              </a:spcAft>
              <a:buNone/>
            </a:pPr>
            <a:r>
              <a:rPr lang="en-US"/>
              <a:t>1. Click the heading block with the wrong level</a:t>
            </a:r>
            <a:endParaRPr/>
          </a:p>
          <a:p>
            <a:pPr indent="0" lvl="0" marL="0" rtl="0" algn="l">
              <a:spcBef>
                <a:spcPts val="0"/>
              </a:spcBef>
              <a:spcAft>
                <a:spcPts val="0"/>
              </a:spcAft>
              <a:buNone/>
            </a:pPr>
            <a:r>
              <a:rPr lang="en-US"/>
              <a:t>2. In the block toolbar, find the heading level selector</a:t>
            </a:r>
            <a:endParaRPr/>
          </a:p>
          <a:p>
            <a:pPr indent="0" lvl="0" marL="0" rtl="0" algn="l">
              <a:spcBef>
                <a:spcPts val="0"/>
              </a:spcBef>
              <a:spcAft>
                <a:spcPts val="0"/>
              </a:spcAft>
              <a:buNone/>
            </a:pPr>
            <a:r>
              <a:rPr lang="en-US"/>
              <a:t>3. Change to the correct level</a:t>
            </a:r>
            <a:endParaRPr/>
          </a:p>
          <a:p>
            <a:pPr indent="0" lvl="0" marL="0" rtl="0" algn="l">
              <a:spcBef>
                <a:spcPts val="0"/>
              </a:spcBef>
              <a:spcAft>
                <a:spcPts val="0"/>
              </a:spcAft>
              <a:buNone/>
            </a:pPr>
            <a:r>
              <a:rPr lang="en-US"/>
              <a:t>4. Update and rescan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Common question: 'Can I use H3 just for visual styling?'</a:t>
            </a:r>
            <a:endParaRPr/>
          </a:p>
          <a:p>
            <a:pPr indent="0" lvl="0" marL="0" rtl="0" algn="l">
              <a:spcBef>
                <a:spcPts val="0"/>
              </a:spcBef>
              <a:spcAft>
                <a:spcPts val="0"/>
              </a:spcAft>
              <a:buNone/>
            </a:pPr>
            <a:r>
              <a:rPr lang="en-US"/>
              <a:t>Answer: No. Headings convey structure, not size. Use paragraph styles for visual changes.</a:t>
            </a:r>
            <a:endParaRPr/>
          </a:p>
        </p:txBody>
      </p:sp>
      <p:sp>
        <p:nvSpPr>
          <p:cNvPr id="182" name="Google Shape;182;p9: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p:nvPr>
            <p:ph idx="2" type="pic"/>
          </p:nvPr>
        </p:nvSpPr>
        <p:spPr>
          <a:xfrm>
            <a:off x="1792288" y="612775"/>
            <a:ext cx="5486400" cy="4114800"/>
          </a:xfrm>
          <a:prstGeom prst="rect">
            <a:avLst/>
          </a:prstGeom>
          <a:noFill/>
          <a:ln>
            <a:noFill/>
          </a:ln>
        </p:spPr>
      </p:sp>
      <p:sp>
        <p:nvSpPr>
          <p:cNvPr id="64" name="Google Shape;64;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hyperlink" Target="https://learn.wordpress.org/lesson/tools-for-testing-theme-accessibility/" TargetMode="External"/><Relationship Id="rId4" Type="http://schemas.openxmlformats.org/officeDocument/2006/relationships/hyperlink" Target="https://make.wordpress.org/accessibility/" TargetMode="External"/><Relationship Id="rId9" Type="http://schemas.openxmlformats.org/officeDocument/2006/relationships/image" Target="../media/image1.png"/><Relationship Id="rId5" Type="http://schemas.openxmlformats.org/officeDocument/2006/relationships/hyperlink" Target="https://www.w3.org/WAI/fundamentals/accessibility-intro/" TargetMode="External"/><Relationship Id="rId6" Type="http://schemas.openxmlformats.org/officeDocument/2006/relationships/hyperlink" Target="https://wordpress.org/plugins/accessibility-checker/" TargetMode="External"/><Relationship Id="rId7" Type="http://schemas.openxmlformats.org/officeDocument/2006/relationships/hyperlink" Target="https://wordpress.org/plugins/sa11y/" TargetMode="External"/><Relationship Id="rId8" Type="http://schemas.openxmlformats.org/officeDocument/2006/relationships/hyperlink" Target="https://wordpress.org/plugins/editoria11y-accessibility-checke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playground.wordpress.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E1E1E"/>
        </a:solidFill>
      </p:bgPr>
    </p:bg>
    <p:spTree>
      <p:nvGrpSpPr>
        <p:cNvPr id="84" name="Shape 84"/>
        <p:cNvGrpSpPr/>
        <p:nvPr/>
      </p:nvGrpSpPr>
      <p:grpSpPr>
        <a:xfrm>
          <a:off x="0" y="0"/>
          <a:ext cx="0" cy="0"/>
          <a:chOff x="0" y="0"/>
          <a:chExt cx="0" cy="0"/>
        </a:xfrm>
      </p:grpSpPr>
      <p:sp>
        <p:nvSpPr>
          <p:cNvPr id="85" name="Google Shape;85;p1"/>
          <p:cNvSpPr/>
          <p:nvPr/>
        </p:nvSpPr>
        <p:spPr>
          <a:xfrm>
            <a:off x="0" y="0"/>
            <a:ext cx="292608" cy="6858000"/>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658368" y="594360"/>
            <a:ext cx="9144000" cy="2926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FFFFFF"/>
                </a:solidFill>
                <a:latin typeface="Arial"/>
                <a:ea typeface="Arial"/>
                <a:cs typeface="Arial"/>
                <a:sym typeface="Arial"/>
              </a:rPr>
              <a:t>WordPress Meetup Activity</a:t>
            </a:r>
            <a:endParaRPr/>
          </a:p>
        </p:txBody>
      </p:sp>
      <p:sp>
        <p:nvSpPr>
          <p:cNvPr id="87" name="Google Shape;87;p1"/>
          <p:cNvSpPr txBox="1"/>
          <p:nvPr/>
        </p:nvSpPr>
        <p:spPr>
          <a:xfrm>
            <a:off x="658368" y="1371600"/>
            <a:ext cx="9601200" cy="228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4800" u="none" cap="none" strike="noStrike">
                <a:solidFill>
                  <a:srgbClr val="FFFFFF"/>
                </a:solidFill>
                <a:latin typeface="Arial"/>
                <a:ea typeface="Arial"/>
                <a:cs typeface="Arial"/>
                <a:sym typeface="Arial"/>
              </a:rPr>
              <a:t>Accessibility Testing in WordPress</a:t>
            </a:r>
            <a:endParaRPr/>
          </a:p>
        </p:txBody>
      </p:sp>
      <p:sp>
        <p:nvSpPr>
          <p:cNvPr id="88" name="Google Shape;88;p1"/>
          <p:cNvSpPr txBox="1"/>
          <p:nvPr/>
        </p:nvSpPr>
        <p:spPr>
          <a:xfrm>
            <a:off x="658368" y="4160520"/>
            <a:ext cx="96012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FFFFFF"/>
                </a:solidFill>
                <a:latin typeface="Arial"/>
                <a:ea typeface="Arial"/>
                <a:cs typeface="Arial"/>
                <a:sym typeface="Arial"/>
              </a:rPr>
              <a:t>60 minutes  ·  Beginner  ·  WordPress Playground</a:t>
            </a:r>
            <a:endParaRPr/>
          </a:p>
        </p:txBody>
      </p:sp>
      <p:sp>
        <p:nvSpPr>
          <p:cNvPr id="89" name="Google Shape;89;p1"/>
          <p:cNvSpPr txBox="1"/>
          <p:nvPr/>
        </p:nvSpPr>
        <p:spPr>
          <a:xfrm>
            <a:off x="8961120" y="6309360"/>
            <a:ext cx="2743200" cy="36576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0" i="0" lang="en-US" sz="1400" u="none" cap="none" strike="noStrike">
                <a:solidFill>
                  <a:srgbClr val="FFFFFF"/>
                </a:solidFill>
                <a:latin typeface="Arial"/>
                <a:ea typeface="Arial"/>
                <a:cs typeface="Arial"/>
                <a:sym typeface="Arial"/>
              </a:rPr>
              <a:t>playground.wordpress.net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0"/>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7" name="Google Shape;197;p10"/>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Fix 3 -- Fix Non-Descriptive Link Text</a:t>
            </a:r>
            <a:endParaRPr/>
          </a:p>
        </p:txBody>
      </p:sp>
      <p:sp>
        <p:nvSpPr>
          <p:cNvPr id="198" name="Google Shape;198;p10"/>
          <p:cNvSpPr txBox="1"/>
          <p:nvPr/>
        </p:nvSpPr>
        <p:spPr>
          <a:xfrm>
            <a:off x="594360" y="868680"/>
            <a:ext cx="11094720" cy="804672"/>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0" i="0" lang="en-US" sz="1700" u="none" cap="none" strike="noStrike">
                <a:solidFill>
                  <a:srgbClr val="1E1E1E"/>
                </a:solidFill>
                <a:latin typeface="Arial"/>
                <a:ea typeface="Arial"/>
                <a:cs typeface="Arial"/>
                <a:sym typeface="Arial"/>
              </a:rPr>
              <a:t>Screen reader users often navigate by jumping from link to link. If every link says "click here" -- they cannot tell where it goes.</a:t>
            </a:r>
            <a:endParaRPr/>
          </a:p>
        </p:txBody>
      </p:sp>
      <p:sp>
        <p:nvSpPr>
          <p:cNvPr id="199" name="Google Shape;199;p10"/>
          <p:cNvSpPr/>
          <p:nvPr/>
        </p:nvSpPr>
        <p:spPr>
          <a:xfrm>
            <a:off x="502920" y="1828800"/>
            <a:ext cx="4572000" cy="804672"/>
          </a:xfrm>
          <a:prstGeom prst="rect">
            <a:avLst/>
          </a:prstGeom>
          <a:solidFill>
            <a:srgbClr val="F0F0F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0" name="Google Shape;200;p10"/>
          <p:cNvSpPr txBox="1"/>
          <p:nvPr/>
        </p:nvSpPr>
        <p:spPr>
          <a:xfrm>
            <a:off x="658368" y="1938528"/>
            <a:ext cx="4242816" cy="5943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AE191D"/>
                </a:solidFill>
                <a:latin typeface="Arial"/>
                <a:ea typeface="Arial"/>
                <a:cs typeface="Arial"/>
                <a:sym typeface="Arial"/>
              </a:rPr>
              <a:t>Before:  </a:t>
            </a:r>
            <a:r>
              <a:rPr b="0" i="0" lang="en-US" sz="1700" u="none" cap="none" strike="noStrike">
                <a:solidFill>
                  <a:srgbClr val="1E1E1E"/>
                </a:solidFill>
                <a:latin typeface="Arial"/>
                <a:ea typeface="Arial"/>
                <a:cs typeface="Arial"/>
                <a:sym typeface="Arial"/>
              </a:rPr>
              <a:t>"To learn more, click here"</a:t>
            </a:r>
            <a:endParaRPr/>
          </a:p>
        </p:txBody>
      </p:sp>
      <p:sp>
        <p:nvSpPr>
          <p:cNvPr id="201" name="Google Shape;201;p10"/>
          <p:cNvSpPr/>
          <p:nvPr/>
        </p:nvSpPr>
        <p:spPr>
          <a:xfrm>
            <a:off x="5623560" y="1828800"/>
            <a:ext cx="4572000" cy="804672"/>
          </a:xfrm>
          <a:prstGeom prst="rect">
            <a:avLst/>
          </a:prstGeom>
          <a:solidFill>
            <a:srgbClr val="F0F0F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2" name="Google Shape;202;p10"/>
          <p:cNvSpPr txBox="1"/>
          <p:nvPr/>
        </p:nvSpPr>
        <p:spPr>
          <a:xfrm>
            <a:off x="5779008" y="1938528"/>
            <a:ext cx="4242816" cy="5943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007017"/>
                </a:solidFill>
                <a:latin typeface="Arial"/>
                <a:ea typeface="Arial"/>
                <a:cs typeface="Arial"/>
                <a:sym typeface="Arial"/>
              </a:rPr>
              <a:t>After:  </a:t>
            </a:r>
            <a:r>
              <a:rPr b="0" i="0" lang="en-US" sz="1700" u="none" cap="none" strike="noStrike">
                <a:solidFill>
                  <a:srgbClr val="1E1E1E"/>
                </a:solidFill>
                <a:latin typeface="Arial"/>
                <a:ea typeface="Arial"/>
                <a:cs typeface="Arial"/>
                <a:sym typeface="Arial"/>
              </a:rPr>
              <a:t>"Read the WCAG 2.2 guidelines"</a:t>
            </a:r>
            <a:endParaRPr/>
          </a:p>
        </p:txBody>
      </p:sp>
      <p:sp>
        <p:nvSpPr>
          <p:cNvPr id="203" name="Google Shape;203;p10"/>
          <p:cNvSpPr txBox="1"/>
          <p:nvPr/>
        </p:nvSpPr>
        <p:spPr>
          <a:xfrm>
            <a:off x="594360" y="2816352"/>
            <a:ext cx="1109472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Select the link text → retype it → Update → Rescan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1"/>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0" name="Google Shape;210;p11"/>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4  ·  5 minutes</a:t>
            </a:r>
            <a:endParaRPr/>
          </a:p>
        </p:txBody>
      </p:sp>
      <p:sp>
        <p:nvSpPr>
          <p:cNvPr id="211" name="Google Shape;211;p11"/>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2" name="Google Shape;212;p11"/>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Keyboard Navigation Test</a:t>
            </a:r>
            <a:endParaRPr/>
          </a:p>
        </p:txBody>
      </p:sp>
      <p:sp>
        <p:nvSpPr>
          <p:cNvPr id="213" name="Google Shape;213;p11"/>
          <p:cNvSpPr/>
          <p:nvPr/>
        </p:nvSpPr>
        <p:spPr>
          <a:xfrm>
            <a:off x="594360" y="1307592"/>
            <a:ext cx="2011680" cy="566928"/>
          </a:xfrm>
          <a:prstGeom prst="rect">
            <a:avLst/>
          </a:prstGeom>
          <a:solidFill>
            <a:srgbClr val="1E1E1E"/>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4" name="Google Shape;214;p11"/>
          <p:cNvSpPr txBox="1"/>
          <p:nvPr/>
        </p:nvSpPr>
        <p:spPr>
          <a:xfrm>
            <a:off x="621792" y="1380744"/>
            <a:ext cx="1956816" cy="43891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b="1" i="0" lang="en-US" sz="1700" u="none" cap="none" strike="noStrike">
                <a:solidFill>
                  <a:srgbClr val="FFFFFF"/>
                </a:solidFill>
                <a:latin typeface="Arial"/>
                <a:ea typeface="Arial"/>
                <a:cs typeface="Arial"/>
                <a:sym typeface="Arial"/>
              </a:rPr>
              <a:t>Tab</a:t>
            </a:r>
            <a:endParaRPr/>
          </a:p>
        </p:txBody>
      </p:sp>
      <p:sp>
        <p:nvSpPr>
          <p:cNvPr id="215" name="Google Shape;215;p11"/>
          <p:cNvSpPr txBox="1"/>
          <p:nvPr/>
        </p:nvSpPr>
        <p:spPr>
          <a:xfrm>
            <a:off x="2834640" y="1399032"/>
            <a:ext cx="871728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Move forward through interactive elements</a:t>
            </a:r>
            <a:endParaRPr/>
          </a:p>
        </p:txBody>
      </p:sp>
      <p:sp>
        <p:nvSpPr>
          <p:cNvPr id="216" name="Google Shape;216;p11"/>
          <p:cNvSpPr/>
          <p:nvPr/>
        </p:nvSpPr>
        <p:spPr>
          <a:xfrm>
            <a:off x="594360" y="2057400"/>
            <a:ext cx="2011680" cy="566928"/>
          </a:xfrm>
          <a:prstGeom prst="rect">
            <a:avLst/>
          </a:prstGeom>
          <a:solidFill>
            <a:srgbClr val="1E1E1E"/>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7" name="Google Shape;217;p11"/>
          <p:cNvSpPr txBox="1"/>
          <p:nvPr/>
        </p:nvSpPr>
        <p:spPr>
          <a:xfrm>
            <a:off x="621792" y="2130552"/>
            <a:ext cx="1956816" cy="43891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b="1" i="0" lang="en-US" sz="1700" u="none" cap="none" strike="noStrike">
                <a:solidFill>
                  <a:srgbClr val="FFFFFF"/>
                </a:solidFill>
                <a:latin typeface="Arial"/>
                <a:ea typeface="Arial"/>
                <a:cs typeface="Arial"/>
                <a:sym typeface="Arial"/>
              </a:rPr>
              <a:t>Shift+Tab</a:t>
            </a:r>
            <a:endParaRPr/>
          </a:p>
        </p:txBody>
      </p:sp>
      <p:sp>
        <p:nvSpPr>
          <p:cNvPr id="218" name="Google Shape;218;p11"/>
          <p:cNvSpPr txBox="1"/>
          <p:nvPr/>
        </p:nvSpPr>
        <p:spPr>
          <a:xfrm>
            <a:off x="2834640" y="2148840"/>
            <a:ext cx="871728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Move backward</a:t>
            </a:r>
            <a:endParaRPr/>
          </a:p>
        </p:txBody>
      </p:sp>
      <p:sp>
        <p:nvSpPr>
          <p:cNvPr id="219" name="Google Shape;219;p11"/>
          <p:cNvSpPr/>
          <p:nvPr/>
        </p:nvSpPr>
        <p:spPr>
          <a:xfrm>
            <a:off x="594360" y="2807208"/>
            <a:ext cx="2011680" cy="566928"/>
          </a:xfrm>
          <a:prstGeom prst="rect">
            <a:avLst/>
          </a:prstGeom>
          <a:solidFill>
            <a:srgbClr val="1E1E1E"/>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20" name="Google Shape;220;p11"/>
          <p:cNvSpPr txBox="1"/>
          <p:nvPr/>
        </p:nvSpPr>
        <p:spPr>
          <a:xfrm>
            <a:off x="621792" y="2880360"/>
            <a:ext cx="1956816" cy="43891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b="1" i="0" lang="en-US" sz="1700" u="none" cap="none" strike="noStrike">
                <a:solidFill>
                  <a:srgbClr val="FFFFFF"/>
                </a:solidFill>
                <a:latin typeface="Arial"/>
                <a:ea typeface="Arial"/>
                <a:cs typeface="Arial"/>
                <a:sym typeface="Arial"/>
              </a:rPr>
              <a:t>Enter</a:t>
            </a:r>
            <a:endParaRPr/>
          </a:p>
        </p:txBody>
      </p:sp>
      <p:sp>
        <p:nvSpPr>
          <p:cNvPr id="221" name="Google Shape;221;p11"/>
          <p:cNvSpPr txBox="1"/>
          <p:nvPr/>
        </p:nvSpPr>
        <p:spPr>
          <a:xfrm>
            <a:off x="2834640" y="2898648"/>
            <a:ext cx="871728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Activate a focused link or button</a:t>
            </a:r>
            <a:endParaRPr/>
          </a:p>
        </p:txBody>
      </p:sp>
      <p:sp>
        <p:nvSpPr>
          <p:cNvPr id="222" name="Google Shape;222;p11"/>
          <p:cNvSpPr/>
          <p:nvPr/>
        </p:nvSpPr>
        <p:spPr>
          <a:xfrm>
            <a:off x="594360" y="3557016"/>
            <a:ext cx="2011680" cy="566928"/>
          </a:xfrm>
          <a:prstGeom prst="rect">
            <a:avLst/>
          </a:prstGeom>
          <a:solidFill>
            <a:srgbClr val="1E1E1E"/>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23" name="Google Shape;223;p11"/>
          <p:cNvSpPr txBox="1"/>
          <p:nvPr/>
        </p:nvSpPr>
        <p:spPr>
          <a:xfrm>
            <a:off x="621792" y="3630168"/>
            <a:ext cx="1956816" cy="43891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b="1" i="0" lang="en-US" sz="1700" u="none" cap="none" strike="noStrike">
                <a:solidFill>
                  <a:srgbClr val="FFFFFF"/>
                </a:solidFill>
                <a:latin typeface="Arial"/>
                <a:ea typeface="Arial"/>
                <a:cs typeface="Arial"/>
                <a:sym typeface="Arial"/>
              </a:rPr>
              <a:t>Space</a:t>
            </a:r>
            <a:endParaRPr/>
          </a:p>
        </p:txBody>
      </p:sp>
      <p:sp>
        <p:nvSpPr>
          <p:cNvPr id="224" name="Google Shape;224;p11"/>
          <p:cNvSpPr txBox="1"/>
          <p:nvPr/>
        </p:nvSpPr>
        <p:spPr>
          <a:xfrm>
            <a:off x="2834640" y="3648456"/>
            <a:ext cx="871728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Activate buttons (e.g., menu toggle) / checkboxes</a:t>
            </a:r>
            <a:endParaRPr/>
          </a:p>
        </p:txBody>
      </p:sp>
      <p:sp>
        <p:nvSpPr>
          <p:cNvPr id="225" name="Google Shape;225;p11"/>
          <p:cNvSpPr txBox="1"/>
          <p:nvPr/>
        </p:nvSpPr>
        <p:spPr>
          <a:xfrm>
            <a:off x="594360" y="4443984"/>
            <a:ext cx="1109472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700" u="none" cap="none" strike="noStrike">
                <a:solidFill>
                  <a:srgbClr val="3858E9"/>
                </a:solidFill>
                <a:latin typeface="Arial"/>
                <a:ea typeface="Arial"/>
                <a:cs typeface="Arial"/>
                <a:sym typeface="Arial"/>
              </a:rPr>
              <a:t>Click View Post → set mouse aside → navigate the page with keyboard only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2" name="Google Shape;232;p1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Stretch Goal -- Test at 200% and 400% Zoom</a:t>
            </a:r>
            <a:endParaRPr/>
          </a:p>
        </p:txBody>
      </p:sp>
      <p:sp>
        <p:nvSpPr>
          <p:cNvPr id="233" name="Google Shape;233;p12"/>
          <p:cNvSpPr txBox="1"/>
          <p:nvPr/>
        </p:nvSpPr>
        <p:spPr>
          <a:xfrm>
            <a:off x="594360" y="822960"/>
            <a:ext cx="5029200" cy="2743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300" u="none" cap="none" strike="noStrike">
                <a:solidFill>
                  <a:srgbClr val="757575"/>
                </a:solidFill>
                <a:latin typeface="Arial"/>
                <a:ea typeface="Arial"/>
                <a:cs typeface="Arial"/>
                <a:sym typeface="Arial"/>
              </a:rPr>
              <a:t>+5 minutes if time allows</a:t>
            </a:r>
            <a:endParaRPr/>
          </a:p>
        </p:txBody>
      </p:sp>
      <p:sp>
        <p:nvSpPr>
          <p:cNvPr id="234" name="Google Shape;234;p12"/>
          <p:cNvSpPr txBox="1"/>
          <p:nvPr/>
        </p:nvSpPr>
        <p:spPr>
          <a:xfrm>
            <a:off x="594360" y="1124712"/>
            <a:ext cx="11094720" cy="53035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Zoom to 200%: Ctrl / Cmd + (press three times from 100%)</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Zoom to 400%: Ctrl / Cmd + (press six times from 100%)</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each level: confirm content reflows without horizontal scrolling and nothing is cut off</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Zoom until the mobile menu appears -- try to activate the toggle with Space (not just Enter)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Reset: Ctrl / Cmd + 0</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1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41" name="Google Shape;241;p1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Debrief -- 5 Minutes</a:t>
            </a:r>
            <a:endParaRPr/>
          </a:p>
        </p:txBody>
      </p:sp>
      <p:sp>
        <p:nvSpPr>
          <p:cNvPr id="242" name="Google Shape;242;p13"/>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43" name="Google Shape;243;p13"/>
          <p:cNvSpPr txBox="1"/>
          <p:nvPr/>
        </p:nvSpPr>
        <p:spPr>
          <a:xfrm>
            <a:off x="621792" y="8686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1</a:t>
            </a:r>
            <a:endParaRPr/>
          </a:p>
        </p:txBody>
      </p:sp>
      <p:sp>
        <p:nvSpPr>
          <p:cNvPr id="244" name="Google Shape;244;p13"/>
          <p:cNvSpPr txBox="1"/>
          <p:nvPr/>
        </p:nvSpPr>
        <p:spPr>
          <a:xfrm>
            <a:off x="1051560" y="8686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Which of the three fixes (alt text, headings, link text) do you think is most common on sites you have seen?</a:t>
            </a:r>
            <a:endParaRPr/>
          </a:p>
        </p:txBody>
      </p:sp>
      <p:sp>
        <p:nvSpPr>
          <p:cNvPr id="245" name="Google Shape;245;p13"/>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46" name="Google Shape;246;p13"/>
          <p:cNvSpPr txBox="1"/>
          <p:nvPr/>
        </p:nvSpPr>
        <p:spPr>
          <a:xfrm>
            <a:off x="621792" y="15544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2</a:t>
            </a:r>
            <a:endParaRPr/>
          </a:p>
        </p:txBody>
      </p:sp>
      <p:sp>
        <p:nvSpPr>
          <p:cNvPr id="247" name="Google Shape;247;p13"/>
          <p:cNvSpPr txBox="1"/>
          <p:nvPr/>
        </p:nvSpPr>
        <p:spPr>
          <a:xfrm>
            <a:off x="1051560" y="15544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Which would you fix first on your own site -- and why?</a:t>
            </a:r>
            <a:endParaRPr/>
          </a:p>
        </p:txBody>
      </p:sp>
      <p:sp>
        <p:nvSpPr>
          <p:cNvPr id="248" name="Google Shape;248;p13"/>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49" name="Google Shape;249;p13"/>
          <p:cNvSpPr txBox="1"/>
          <p:nvPr/>
        </p:nvSpPr>
        <p:spPr>
          <a:xfrm>
            <a:off x="621792" y="22402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3</a:t>
            </a:r>
            <a:endParaRPr/>
          </a:p>
        </p:txBody>
      </p:sp>
      <p:sp>
        <p:nvSpPr>
          <p:cNvPr id="250" name="Google Shape;250;p13"/>
          <p:cNvSpPr txBox="1"/>
          <p:nvPr/>
        </p:nvSpPr>
        <p:spPr>
          <a:xfrm>
            <a:off x="1051560" y="22402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The scanner caught about 30% of issues. What kinds of problems can only a human catch?</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4"/>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57" name="Google Shape;257;p14"/>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Sources and Further Reading</a:t>
            </a:r>
            <a:endParaRPr/>
          </a:p>
        </p:txBody>
      </p:sp>
      <p:graphicFrame>
        <p:nvGraphicFramePr>
          <p:cNvPr id="258" name="Google Shape;258;p14"/>
          <p:cNvGraphicFramePr/>
          <p:nvPr/>
        </p:nvGraphicFramePr>
        <p:xfrm>
          <a:off x="457200" y="868680"/>
          <a:ext cx="3000000" cy="3000000"/>
        </p:xfrm>
        <a:graphic>
          <a:graphicData uri="http://schemas.openxmlformats.org/drawingml/2006/table">
            <a:tbl>
              <a:tblPr bandRow="1" firstRow="1">
                <a:noFill/>
                <a:tableStyleId>{D63D9E30-5ED9-4357-AB1A-17341A599FBB}</a:tableStyleId>
              </a:tblPr>
              <a:tblGrid>
                <a:gridCol w="6217925"/>
                <a:gridCol w="4114800"/>
              </a:tblGrid>
              <a:tr h="5486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Tools for Testing Theme Accessibility -- Learn WordPress</a:t>
                      </a:r>
                      <a:endParaRPr b="0"/>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https://learn.wordpress.org/lesson/tools-for-testing-theme-accessibility/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48650">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Make WordPress Accessible -- team hub and handbook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https://make.wordpress.org/accessibility/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48650">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Introduction to Web Accessibility -- W3C WAI</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https://www.w3.org/WAI/fundamentals/accessibility-intro/</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48650">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Accessibility Checker plugin (free) -- Equalize Digital</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https://wordpress.org/plugins/accessibility-checker/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48650">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Sa11y -- accessibility checker by Toronto Metropolitan University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7">
                            <a:extLst>
                              <a:ext uri="{A12FA001-AC4F-418D-AE19-62706E023703}">
                                <ahyp:hlinkClr val="tx"/>
                              </a:ext>
                            </a:extLst>
                          </a:hlinkClick>
                        </a:rPr>
                        <a:t>https://wordpress.org/plugins/sa11y/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48650">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Editoria11y -- in-editor accessibility checker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8">
                            <a:extLst>
                              <a:ext uri="{A12FA001-AC4F-418D-AE19-62706E023703}">
                                <ahyp:hlinkClr val="tx"/>
                              </a:ext>
                            </a:extLst>
                          </a:hlinkClick>
                        </a:rPr>
                        <a:t>https://wordpress.org/plugins/editoria11y-accessibility-checker/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259" name="Google Shape;259;p14"/>
          <p:cNvSpPr txBox="1"/>
          <p:nvPr/>
        </p:nvSpPr>
        <p:spPr>
          <a:xfrm>
            <a:off x="2523175" y="4967938"/>
            <a:ext cx="5578500" cy="73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000000"/>
                </a:solidFill>
                <a:latin typeface="Calibri"/>
                <a:ea typeface="Calibri"/>
                <a:cs typeface="Calibri"/>
                <a:sym typeface="Calibri"/>
              </a:rPr>
              <a:t>Scan this QR code to provide feedback on this activity</a:t>
            </a:r>
            <a:endParaRPr sz="3200">
              <a:solidFill>
                <a:srgbClr val="000000"/>
              </a:solidFill>
              <a:latin typeface="Calibri"/>
              <a:ea typeface="Calibri"/>
              <a:cs typeface="Calibri"/>
              <a:sym typeface="Calibri"/>
            </a:endParaRPr>
          </a:p>
        </p:txBody>
      </p:sp>
      <p:pic>
        <p:nvPicPr>
          <p:cNvPr id="260" name="Google Shape;260;p14" title="Activity Library Feedback Form QR Code.png"/>
          <p:cNvPicPr preferRelativeResize="0"/>
          <p:nvPr/>
        </p:nvPicPr>
        <p:blipFill>
          <a:blip r:embed="rId9">
            <a:alphaModFix/>
          </a:blip>
          <a:stretch>
            <a:fillRect/>
          </a:stretch>
        </p:blipFill>
        <p:spPr>
          <a:xfrm>
            <a:off x="502925" y="4630351"/>
            <a:ext cx="1873650" cy="1873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6" name="Google Shape;96;p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By the End of This Activity, You Will Be Able To:</a:t>
            </a:r>
            <a:endParaRPr/>
          </a:p>
        </p:txBody>
      </p:sp>
      <p:sp>
        <p:nvSpPr>
          <p:cNvPr id="97" name="Google Shape;97;p2"/>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Identify the three most common accessibility issues on WordPress sites</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Run an automated scan and read the results</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Fix missing alt text, incorrect headings, and non-descriptive links</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Test a page using only your keyboard -- no mouse</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Explain the difference between what a scanner catches and what needs a human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4" name="Google Shape;104;p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 Need</a:t>
            </a:r>
            <a:endParaRPr/>
          </a:p>
        </p:txBody>
      </p:sp>
      <p:sp>
        <p:nvSpPr>
          <p:cNvPr id="105" name="Google Shape;105;p3"/>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0" i="0" lang="en-US" sz="16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a:t>
            </a:r>
            <a:r>
              <a:rPr b="0" i="0" lang="en-US" sz="1600" u="none" cap="none" strike="noStrike">
                <a:solidFill>
                  <a:srgbClr val="1E1E1E"/>
                </a:solidFill>
                <a:latin typeface="Arial"/>
                <a:ea typeface="Arial"/>
                <a:cs typeface="Arial"/>
                <a:sym typeface="Arial"/>
              </a:rPr>
              <a:t> -- opens in your browser, no install needed</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 modern browser (Chrome or Firefox recommended)</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No WordPress account needed -- Playground starts automatically</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No prior accessibility experience needed</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Accessibility Checker plugin -- we install it together in Part 2</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4"/>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2" name="Google Shape;112;p4"/>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Activity Overview</a:t>
            </a:r>
            <a:endParaRPr/>
          </a:p>
        </p:txBody>
      </p:sp>
      <p:sp>
        <p:nvSpPr>
          <p:cNvPr id="113" name="Google Shape;113;p4"/>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4" name="Google Shape;114;p4"/>
          <p:cNvSpPr txBox="1"/>
          <p:nvPr/>
        </p:nvSpPr>
        <p:spPr>
          <a:xfrm>
            <a:off x="640080" y="8686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1 -- What Is Web Accessibility?</a:t>
            </a:r>
            <a:endParaRPr/>
          </a:p>
        </p:txBody>
      </p:sp>
      <p:sp>
        <p:nvSpPr>
          <p:cNvPr id="115" name="Google Shape;115;p4"/>
          <p:cNvSpPr txBox="1"/>
          <p:nvPr/>
        </p:nvSpPr>
        <p:spPr>
          <a:xfrm>
            <a:off x="10866120" y="8686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10 min</a:t>
            </a:r>
            <a:endParaRPr/>
          </a:p>
        </p:txBody>
      </p:sp>
      <p:sp>
        <p:nvSpPr>
          <p:cNvPr id="116" name="Google Shape;116;p4"/>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7" name="Google Shape;117;p4"/>
          <p:cNvSpPr txBox="1"/>
          <p:nvPr/>
        </p:nvSpPr>
        <p:spPr>
          <a:xfrm>
            <a:off x="640080" y="15544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2 -- Automated Testing with Accessibility Checker</a:t>
            </a:r>
            <a:endParaRPr/>
          </a:p>
        </p:txBody>
      </p:sp>
      <p:sp>
        <p:nvSpPr>
          <p:cNvPr id="118" name="Google Shape;118;p4"/>
          <p:cNvSpPr txBox="1"/>
          <p:nvPr/>
        </p:nvSpPr>
        <p:spPr>
          <a:xfrm>
            <a:off x="10866120" y="15544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20 min</a:t>
            </a:r>
            <a:endParaRPr/>
          </a:p>
        </p:txBody>
      </p:sp>
      <p:sp>
        <p:nvSpPr>
          <p:cNvPr id="119" name="Google Shape;119;p4"/>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0" name="Google Shape;120;p4"/>
          <p:cNvSpPr txBox="1"/>
          <p:nvPr/>
        </p:nvSpPr>
        <p:spPr>
          <a:xfrm>
            <a:off x="640080" y="22402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3 -- Fix Common Issues</a:t>
            </a:r>
            <a:endParaRPr/>
          </a:p>
        </p:txBody>
      </p:sp>
      <p:sp>
        <p:nvSpPr>
          <p:cNvPr id="121" name="Google Shape;121;p4"/>
          <p:cNvSpPr txBox="1"/>
          <p:nvPr/>
        </p:nvSpPr>
        <p:spPr>
          <a:xfrm>
            <a:off x="10866120" y="22402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20 min</a:t>
            </a:r>
            <a:endParaRPr/>
          </a:p>
        </p:txBody>
      </p:sp>
      <p:sp>
        <p:nvSpPr>
          <p:cNvPr id="122" name="Google Shape;122;p4"/>
          <p:cNvSpPr/>
          <p:nvPr/>
        </p:nvSpPr>
        <p:spPr>
          <a:xfrm>
            <a:off x="457200" y="29260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3" name="Google Shape;123;p4"/>
          <p:cNvSpPr txBox="1"/>
          <p:nvPr/>
        </p:nvSpPr>
        <p:spPr>
          <a:xfrm>
            <a:off x="640080" y="29260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4 -- Keyboard Navigation Test</a:t>
            </a:r>
            <a:endParaRPr/>
          </a:p>
        </p:txBody>
      </p:sp>
      <p:sp>
        <p:nvSpPr>
          <p:cNvPr id="124" name="Google Shape;124;p4"/>
          <p:cNvSpPr txBox="1"/>
          <p:nvPr/>
        </p:nvSpPr>
        <p:spPr>
          <a:xfrm>
            <a:off x="10866120" y="29260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5 min</a:t>
            </a:r>
            <a:endParaRPr/>
          </a:p>
        </p:txBody>
      </p:sp>
      <p:sp>
        <p:nvSpPr>
          <p:cNvPr id="125" name="Google Shape;125;p4"/>
          <p:cNvSpPr/>
          <p:nvPr/>
        </p:nvSpPr>
        <p:spPr>
          <a:xfrm>
            <a:off x="457200" y="36118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6" name="Google Shape;126;p4"/>
          <p:cNvSpPr txBox="1"/>
          <p:nvPr/>
        </p:nvSpPr>
        <p:spPr>
          <a:xfrm>
            <a:off x="640080" y="36118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Debrief</a:t>
            </a:r>
            <a:endParaRPr/>
          </a:p>
        </p:txBody>
      </p:sp>
      <p:sp>
        <p:nvSpPr>
          <p:cNvPr id="127" name="Google Shape;127;p4"/>
          <p:cNvSpPr txBox="1"/>
          <p:nvPr/>
        </p:nvSpPr>
        <p:spPr>
          <a:xfrm>
            <a:off x="10866120" y="36118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5 min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4" name="Google Shape;134;p5"/>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1  ·  10 minutes</a:t>
            </a:r>
            <a:endParaRPr/>
          </a:p>
        </p:txBody>
      </p:sp>
      <p:sp>
        <p:nvSpPr>
          <p:cNvPr id="135" name="Google Shape;135;p5"/>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6" name="Google Shape;136;p5"/>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What Is Web Accessibility?</a:t>
            </a:r>
            <a:endParaRPr/>
          </a:p>
        </p:txBody>
      </p:sp>
      <p:sp>
        <p:nvSpPr>
          <p:cNvPr id="137" name="Google Shape;137;p5"/>
          <p:cNvSpPr txBox="1"/>
          <p:nvPr/>
        </p:nvSpPr>
        <p:spPr>
          <a:xfrm>
            <a:off x="594360" y="1261872"/>
            <a:ext cx="4892040" cy="53218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Who benefits:</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People who are blind or have low vision</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People who are deaf or hard of hearing</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People with motor impairments (can't use a mouse)</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People with cognitive differences</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Temporary impairments -- a broken arm, bright sunlight</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Aging users with changing abilities</a:t>
            </a:r>
            <a:endParaRPr/>
          </a:p>
        </p:txBody>
      </p:sp>
      <p:sp>
        <p:nvSpPr>
          <p:cNvPr id="138" name="Google Shape;138;p5"/>
          <p:cNvSpPr txBox="1"/>
          <p:nvPr/>
        </p:nvSpPr>
        <p:spPr>
          <a:xfrm>
            <a:off x="6035040" y="1261872"/>
            <a:ext cx="4892040" cy="53218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WCAG at a glance:</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WCAG 2.2 Level AA is the current standard -- WordPress targets 2.2</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Level A = minimum / Level AA = standard / Level AAA = enhanced</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Many countries require AA compliance by law</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Automated tools catch ~30% of issues</a:t>
            </a:r>
            <a:endParaRPr/>
          </a:p>
          <a:p>
            <a:pPr indent="-274638" lvl="0" marL="274638" marR="0" rtl="0" algn="l">
              <a:lnSpc>
                <a:spcPct val="120000"/>
              </a:lnSpc>
              <a:spcBef>
                <a:spcPts val="0"/>
              </a:spcBef>
              <a:spcAft>
                <a:spcPts val="0"/>
              </a:spcAft>
              <a:buClr>
                <a:srgbClr val="1E1E1E"/>
              </a:buClr>
              <a:buSzPts val="1500"/>
              <a:buFont typeface="Arial"/>
              <a:buChar char="•"/>
            </a:pPr>
            <a:r>
              <a:rPr b="0" i="0" lang="en-US" sz="1500" u="none" cap="none" strike="noStrike">
                <a:solidFill>
                  <a:srgbClr val="1E1E1E"/>
                </a:solidFill>
                <a:latin typeface="Arial"/>
                <a:ea typeface="Arial"/>
                <a:cs typeface="Arial"/>
                <a:sym typeface="Arial"/>
              </a:rPr>
              <a:t>The rest requires human judgment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6"/>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5" name="Google Shape;145;p6"/>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2  ·  20 minutes -- Install the Plugin</a:t>
            </a:r>
            <a:endParaRPr/>
          </a:p>
        </p:txBody>
      </p:sp>
      <p:sp>
        <p:nvSpPr>
          <p:cNvPr id="146" name="Google Shape;146;p6"/>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7" name="Google Shape;147;p6"/>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Automated Testing with Accessibility Checker</a:t>
            </a:r>
            <a:endParaRPr/>
          </a:p>
        </p:txBody>
      </p:sp>
      <p:sp>
        <p:nvSpPr>
          <p:cNvPr id="148" name="Google Shape;148;p6"/>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Dashboard sidebar → </a:t>
            </a:r>
            <a:r>
              <a:rPr b="1" i="0" lang="en-US" sz="1600" u="none" cap="none" strike="noStrike">
                <a:solidFill>
                  <a:srgbClr val="1E1E1E"/>
                </a:solidFill>
                <a:latin typeface="Arial"/>
                <a:ea typeface="Arial"/>
                <a:cs typeface="Arial"/>
                <a:sym typeface="Arial"/>
              </a:rPr>
              <a:t>Plugins</a:t>
            </a:r>
            <a:r>
              <a:rPr b="0" i="0" lang="en-US" sz="1600" u="none" cap="none" strike="noStrike">
                <a:solidFill>
                  <a:srgbClr val="1E1E1E"/>
                </a:solidFill>
                <a:latin typeface="Arial"/>
                <a:ea typeface="Arial"/>
                <a:cs typeface="Arial"/>
                <a:sym typeface="Arial"/>
              </a:rPr>
              <a:t> → </a:t>
            </a:r>
            <a:r>
              <a:rPr b="1" i="0" lang="en-US" sz="1600" u="none" cap="none" strike="noStrike">
                <a:solidFill>
                  <a:srgbClr val="1E1E1E"/>
                </a:solidFill>
                <a:latin typeface="Arial"/>
                <a:ea typeface="Arial"/>
                <a:cs typeface="Arial"/>
                <a:sym typeface="Arial"/>
              </a:rPr>
              <a:t>Add Plugin</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Search: </a:t>
            </a:r>
            <a:r>
              <a:rPr b="1" i="0" lang="en-US" sz="1600" u="none" cap="none" strike="noStrike">
                <a:solidFill>
                  <a:srgbClr val="1E1E1E"/>
                </a:solidFill>
                <a:latin typeface="Arial"/>
                <a:ea typeface="Arial"/>
                <a:cs typeface="Arial"/>
                <a:sym typeface="Arial"/>
              </a:rPr>
              <a:t>Accessibility Checker by Equalize Digital</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Click </a:t>
            </a:r>
            <a:r>
              <a:rPr b="1" i="0" lang="en-US" sz="1600" u="none" cap="none" strike="noStrike">
                <a:solidFill>
                  <a:srgbClr val="1E1E1E"/>
                </a:solidFill>
                <a:latin typeface="Arial"/>
                <a:ea typeface="Arial"/>
                <a:cs typeface="Arial"/>
                <a:sym typeface="Arial"/>
              </a:rPr>
              <a:t>Install Now</a:t>
            </a:r>
            <a:r>
              <a:rPr b="0" i="0" lang="en-US" sz="1600" u="none" cap="none" strike="noStrike">
                <a:solidFill>
                  <a:srgbClr val="1E1E1E"/>
                </a:solidFill>
                <a:latin typeface="Arial"/>
                <a:ea typeface="Arial"/>
                <a:cs typeface="Arial"/>
                <a:sym typeface="Arial"/>
              </a:rPr>
              <a:t> → </a:t>
            </a:r>
            <a:r>
              <a:rPr b="1" i="0" lang="en-US" sz="1600" u="none" cap="none" strike="noStrike">
                <a:solidFill>
                  <a:srgbClr val="1E1E1E"/>
                </a:solidFill>
                <a:latin typeface="Arial"/>
                <a:ea typeface="Arial"/>
                <a:cs typeface="Arial"/>
                <a:sym typeface="Arial"/>
              </a:rPr>
              <a:t>Activate</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Go to </a:t>
            </a:r>
            <a:r>
              <a:rPr b="1" i="0" lang="en-US" sz="1600" u="none" cap="none" strike="noStrike">
                <a:solidFill>
                  <a:srgbClr val="1E1E1E"/>
                </a:solidFill>
                <a:latin typeface="Arial"/>
                <a:ea typeface="Arial"/>
                <a:cs typeface="Arial"/>
                <a:sym typeface="Arial"/>
              </a:rPr>
              <a:t>Posts → Add Post</a:t>
            </a:r>
            <a:r>
              <a:rPr b="0" i="0" lang="en-US" sz="1600" u="none" cap="none" strike="noStrike">
                <a:solidFill>
                  <a:srgbClr val="1E1E1E"/>
                </a:solidFill>
                <a:latin typeface="Arial"/>
                <a:ea typeface="Arial"/>
                <a:cs typeface="Arial"/>
                <a:sym typeface="Arial"/>
              </a:rPr>
              <a:t>. Add: a title, some text, an image (no alt text), headings in wrong order, a link that says "click here". Publish.</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7"/>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5" name="Google Shape;155;p7"/>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Reading the Scan Results</a:t>
            </a:r>
            <a:endParaRPr/>
          </a:p>
        </p:txBody>
      </p:sp>
      <p:sp>
        <p:nvSpPr>
          <p:cNvPr id="156" name="Google Shape;156;p7"/>
          <p:cNvSpPr/>
          <p:nvPr/>
        </p:nvSpPr>
        <p:spPr>
          <a:xfrm>
            <a:off x="502920" y="960120"/>
            <a:ext cx="3246120" cy="1737360"/>
          </a:xfrm>
          <a:prstGeom prst="rect">
            <a:avLst/>
          </a:prstGeom>
          <a:solidFill>
            <a:srgbClr val="FFEBEB"/>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7" name="Google Shape;157;p7"/>
          <p:cNvSpPr txBox="1"/>
          <p:nvPr/>
        </p:nvSpPr>
        <p:spPr>
          <a:xfrm>
            <a:off x="667512" y="1124712"/>
            <a:ext cx="29718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200" u="none" cap="none" strike="noStrike">
                <a:solidFill>
                  <a:srgbClr val="AE191D"/>
                </a:solidFill>
                <a:latin typeface="Arial"/>
                <a:ea typeface="Arial"/>
                <a:cs typeface="Arial"/>
                <a:sym typeface="Arial"/>
              </a:rPr>
              <a:t>Problems</a:t>
            </a:r>
            <a:endParaRPr/>
          </a:p>
        </p:txBody>
      </p:sp>
      <p:sp>
        <p:nvSpPr>
          <p:cNvPr id="158" name="Google Shape;158;p7"/>
          <p:cNvSpPr txBox="1"/>
          <p:nvPr/>
        </p:nvSpPr>
        <p:spPr>
          <a:xfrm>
            <a:off x="667512" y="1709928"/>
            <a:ext cx="2971800" cy="86868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0" i="0" lang="en-US" sz="1500" u="none" cap="none" strike="noStrike">
                <a:solidFill>
                  <a:srgbClr val="1E1E1E"/>
                </a:solidFill>
                <a:latin typeface="Arial"/>
                <a:ea typeface="Arial"/>
                <a:cs typeface="Arial"/>
                <a:sym typeface="Arial"/>
              </a:rPr>
              <a:t>Issues that fail a WCAG rule. Must be fixed.</a:t>
            </a:r>
            <a:endParaRPr/>
          </a:p>
        </p:txBody>
      </p:sp>
      <p:sp>
        <p:nvSpPr>
          <p:cNvPr id="159" name="Google Shape;159;p7"/>
          <p:cNvSpPr/>
          <p:nvPr/>
        </p:nvSpPr>
        <p:spPr>
          <a:xfrm>
            <a:off x="3931920" y="960120"/>
            <a:ext cx="3246120" cy="1737360"/>
          </a:xfrm>
          <a:prstGeom prst="rect">
            <a:avLst/>
          </a:prstGeom>
          <a:solidFill>
            <a:srgbClr val="FFF8E1"/>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0" name="Google Shape;160;p7"/>
          <p:cNvSpPr txBox="1"/>
          <p:nvPr/>
        </p:nvSpPr>
        <p:spPr>
          <a:xfrm>
            <a:off x="4096512" y="1124712"/>
            <a:ext cx="29718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200" u="none" cap="none" strike="noStrike">
                <a:solidFill>
                  <a:srgbClr val="96700A"/>
                </a:solidFill>
                <a:latin typeface="Arial"/>
                <a:ea typeface="Arial"/>
                <a:cs typeface="Arial"/>
                <a:sym typeface="Arial"/>
              </a:rPr>
              <a:t>Needs Review</a:t>
            </a:r>
            <a:endParaRPr/>
          </a:p>
        </p:txBody>
      </p:sp>
      <p:sp>
        <p:nvSpPr>
          <p:cNvPr id="161" name="Google Shape;161;p7"/>
          <p:cNvSpPr txBox="1"/>
          <p:nvPr/>
        </p:nvSpPr>
        <p:spPr>
          <a:xfrm>
            <a:off x="4096512" y="1709928"/>
            <a:ext cx="2971800" cy="86868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0" i="0" lang="en-US" sz="1500" u="none" cap="none" strike="noStrike">
                <a:solidFill>
                  <a:srgbClr val="1E1E1E"/>
                </a:solidFill>
                <a:latin typeface="Arial"/>
                <a:ea typeface="Arial"/>
                <a:cs typeface="Arial"/>
                <a:sym typeface="Arial"/>
              </a:rPr>
              <a:t>Items requiring human judgment. Cannot be auto-detected.</a:t>
            </a:r>
            <a:endParaRPr/>
          </a:p>
        </p:txBody>
      </p:sp>
      <p:sp>
        <p:nvSpPr>
          <p:cNvPr id="162" name="Google Shape;162;p7"/>
          <p:cNvSpPr/>
          <p:nvPr/>
        </p:nvSpPr>
        <p:spPr>
          <a:xfrm>
            <a:off x="7360920" y="960120"/>
            <a:ext cx="3246120" cy="1737360"/>
          </a:xfrm>
          <a:prstGeom prst="rect">
            <a:avLst/>
          </a:prstGeom>
          <a:solidFill>
            <a:srgbClr val="F0FFF4"/>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3" name="Google Shape;163;p7"/>
          <p:cNvSpPr txBox="1"/>
          <p:nvPr/>
        </p:nvSpPr>
        <p:spPr>
          <a:xfrm>
            <a:off x="7525512" y="1124712"/>
            <a:ext cx="29718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200" u="none" cap="none" strike="noStrike">
                <a:solidFill>
                  <a:srgbClr val="007017"/>
                </a:solidFill>
                <a:latin typeface="Arial"/>
                <a:ea typeface="Arial"/>
                <a:cs typeface="Arial"/>
                <a:sym typeface="Arial"/>
              </a:rPr>
              <a:t>Dismiss</a:t>
            </a:r>
            <a:endParaRPr/>
          </a:p>
        </p:txBody>
      </p:sp>
      <p:sp>
        <p:nvSpPr>
          <p:cNvPr id="164" name="Google Shape;164;p7"/>
          <p:cNvSpPr txBox="1"/>
          <p:nvPr/>
        </p:nvSpPr>
        <p:spPr>
          <a:xfrm>
            <a:off x="7525512" y="1709928"/>
            <a:ext cx="2971800" cy="86868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0" i="0" lang="en-US" sz="1500" u="none" cap="none" strike="noStrike">
                <a:solidFill>
                  <a:srgbClr val="1E1E1E"/>
                </a:solidFill>
                <a:latin typeface="Arial"/>
                <a:ea typeface="Arial"/>
                <a:cs typeface="Arial"/>
                <a:sym typeface="Arial"/>
              </a:rPr>
              <a:t>Mark as reviewed -- will not re-flag until you reset it.</a:t>
            </a:r>
            <a:endParaRPr/>
          </a:p>
        </p:txBody>
      </p:sp>
      <p:sp>
        <p:nvSpPr>
          <p:cNvPr id="165" name="Google Shape;165;p7"/>
          <p:cNvSpPr/>
          <p:nvPr/>
        </p:nvSpPr>
        <p:spPr>
          <a:xfrm>
            <a:off x="502920" y="2880360"/>
            <a:ext cx="11186160" cy="685800"/>
          </a:xfrm>
          <a:prstGeom prst="rect">
            <a:avLst/>
          </a:prstGeom>
          <a:solidFill>
            <a:srgbClr val="FFF8E1"/>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6" name="Google Shape;166;p7"/>
          <p:cNvSpPr/>
          <p:nvPr/>
        </p:nvSpPr>
        <p:spPr>
          <a:xfrm>
            <a:off x="502920" y="2880360"/>
            <a:ext cx="59436" cy="685800"/>
          </a:xfrm>
          <a:prstGeom prst="rect">
            <a:avLst/>
          </a:prstGeom>
          <a:solidFill>
            <a:srgbClr val="96700A"/>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7" name="Google Shape;167;p7"/>
          <p:cNvSpPr txBox="1"/>
          <p:nvPr/>
        </p:nvSpPr>
        <p:spPr>
          <a:xfrm>
            <a:off x="640080" y="2880360"/>
            <a:ext cx="11049000" cy="6858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96700A"/>
                </a:solidFill>
                <a:latin typeface="Arial"/>
                <a:ea typeface="Arial"/>
                <a:cs typeface="Arial"/>
                <a:sym typeface="Arial"/>
              </a:rPr>
              <a:t>Terminology note:  </a:t>
            </a:r>
            <a:r>
              <a:rPr b="0" i="0" lang="en-US" sz="1500" u="none" cap="none" strike="noStrike">
                <a:solidFill>
                  <a:srgbClr val="1E1E1E"/>
                </a:solidFill>
                <a:latin typeface="Arial"/>
                <a:ea typeface="Arial"/>
                <a:cs typeface="Arial"/>
                <a:sym typeface="Arial"/>
              </a:rPr>
              <a:t>'Problems' was previously 'Errors'. 'Needs Review' was 'Warnings'. 'Dismiss' was 'Ignore'. Use these current terms (plugin v1.38+).</a:t>
            </a:r>
            <a:endParaRPr/>
          </a:p>
        </p:txBody>
      </p:sp>
      <p:sp>
        <p:nvSpPr>
          <p:cNvPr id="168" name="Google Shape;168;p7"/>
          <p:cNvSpPr txBox="1"/>
          <p:nvPr/>
        </p:nvSpPr>
        <p:spPr>
          <a:xfrm>
            <a:off x="502920" y="3886200"/>
            <a:ext cx="1118616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800" u="none" cap="none" strike="noStrike">
                <a:solidFill>
                  <a:srgbClr val="1E1E1E"/>
                </a:solidFill>
                <a:latin typeface="Arial"/>
                <a:ea typeface="Arial"/>
                <a:cs typeface="Arial"/>
                <a:sym typeface="Arial"/>
              </a:rPr>
              <a:t>After scanning: review Problems tab first, then Needs Review.</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8"/>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5" name="Google Shape;175;p8"/>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3  ·  20 minutes -- Fix 1: Alt Text</a:t>
            </a:r>
            <a:endParaRPr/>
          </a:p>
        </p:txBody>
      </p:sp>
      <p:sp>
        <p:nvSpPr>
          <p:cNvPr id="176" name="Google Shape;176;p8"/>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7" name="Google Shape;177;p8"/>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Fix Common Issues</a:t>
            </a:r>
            <a:endParaRPr/>
          </a:p>
        </p:txBody>
      </p:sp>
      <p:sp>
        <p:nvSpPr>
          <p:cNvPr id="178" name="Google Shape;178;p8"/>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Click on the image block in the editor</a:t>
            </a:r>
            <a:endParaRPr/>
          </a:p>
          <a:p>
            <a:pPr indent="-411480" lvl="0" marL="411480" marR="0" rtl="0" algn="l">
              <a:lnSpc>
                <a:spcPct val="130000"/>
              </a:lnSpc>
              <a:spcBef>
                <a:spcPts val="14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In the block Settings panel (right sidebar), find "Alt text (alternative text)"</a:t>
            </a:r>
            <a:endParaRPr/>
          </a:p>
          <a:p>
            <a:pPr indent="-411480" lvl="0" marL="411480" marR="0" rtl="0" algn="l">
              <a:lnSpc>
                <a:spcPct val="130000"/>
              </a:lnSpc>
              <a:spcBef>
                <a:spcPts val="14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Type a clear description of what the image shows</a:t>
            </a:r>
            <a:endParaRPr/>
          </a:p>
          <a:p>
            <a:pPr indent="-411480" lvl="0" marL="411480" marR="0" rtl="0" algn="l">
              <a:lnSpc>
                <a:spcPct val="130000"/>
              </a:lnSpc>
              <a:spcBef>
                <a:spcPts val="14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Update the post → re-run the scan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9"/>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5" name="Google Shape;185;p9"/>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Fix 2 -- Fix Heading Order</a:t>
            </a:r>
            <a:endParaRPr/>
          </a:p>
        </p:txBody>
      </p:sp>
      <p:sp>
        <p:nvSpPr>
          <p:cNvPr id="186" name="Google Shape;186;p9"/>
          <p:cNvSpPr/>
          <p:nvPr/>
        </p:nvSpPr>
        <p:spPr>
          <a:xfrm>
            <a:off x="502920" y="960120"/>
            <a:ext cx="4389120" cy="2194560"/>
          </a:xfrm>
          <a:prstGeom prst="rect">
            <a:avLst/>
          </a:prstGeom>
          <a:solidFill>
            <a:srgbClr val="FFEBEB"/>
          </a:solidFill>
          <a:ln cap="flat" cmpd="sng" w="19050">
            <a:solidFill>
              <a:srgbClr val="AE191D"/>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7" name="Google Shape;187;p9"/>
          <p:cNvSpPr txBox="1"/>
          <p:nvPr/>
        </p:nvSpPr>
        <p:spPr>
          <a:xfrm>
            <a:off x="658368" y="1097280"/>
            <a:ext cx="4078224" cy="19659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AE191D"/>
                </a:solidFill>
                <a:latin typeface="Arial"/>
                <a:ea typeface="Arial"/>
                <a:cs typeface="Arial"/>
                <a:sym typeface="Arial"/>
              </a:rPr>
              <a:t>Wrong</a:t>
            </a:r>
            <a:endParaRPr/>
          </a:p>
          <a:p>
            <a:pPr indent="0" lvl="0" marL="0" marR="0" rtl="0" algn="l">
              <a:lnSpc>
                <a:spcPct val="130000"/>
              </a:lnSpc>
              <a:spcBef>
                <a:spcPts val="0"/>
              </a:spcBef>
              <a:spcAft>
                <a:spcPts val="0"/>
              </a:spcAft>
              <a:buNone/>
            </a:pPr>
            <a:r>
              <a:rPr b="0" i="0" lang="en-US" sz="1600" u="none" cap="none" strike="noStrike">
                <a:solidFill>
                  <a:srgbClr val="1E1E1E"/>
                </a:solidFill>
                <a:latin typeface="Arial"/>
                <a:ea typeface="Arial"/>
                <a:cs typeface="Arial"/>
                <a:sym typeface="Arial"/>
              </a:rPr>
              <a:t>H1: Post Title</a:t>
            </a:r>
            <a:endParaRPr/>
          </a:p>
          <a:p>
            <a:pPr indent="0" lvl="0" marL="0" marR="0" rtl="0" algn="l">
              <a:lnSpc>
                <a:spcPct val="130000"/>
              </a:lnSpc>
              <a:spcBef>
                <a:spcPts val="0"/>
              </a:spcBef>
              <a:spcAft>
                <a:spcPts val="0"/>
              </a:spcAft>
              <a:buNone/>
            </a:pPr>
            <a:r>
              <a:rPr b="0" i="0" lang="en-US" sz="1600" u="none" cap="none" strike="noStrike">
                <a:solidFill>
                  <a:srgbClr val="1E1E1E"/>
                </a:solidFill>
                <a:latin typeface="Arial"/>
                <a:ea typeface="Arial"/>
                <a:cs typeface="Arial"/>
                <a:sym typeface="Arial"/>
              </a:rPr>
              <a:t>H2: Section heading</a:t>
            </a:r>
            <a:endParaRPr/>
          </a:p>
          <a:p>
            <a:pPr indent="0" lvl="0" marL="0" marR="0" rtl="0" algn="l">
              <a:lnSpc>
                <a:spcPct val="130000"/>
              </a:lnSpc>
              <a:spcBef>
                <a:spcPts val="0"/>
              </a:spcBef>
              <a:spcAft>
                <a:spcPts val="0"/>
              </a:spcAft>
              <a:buNone/>
            </a:pPr>
            <a:r>
              <a:rPr b="0" i="0" lang="en-US" sz="1600" u="none" cap="none" strike="noStrike">
                <a:solidFill>
                  <a:srgbClr val="AE191D"/>
                </a:solidFill>
                <a:latin typeface="Arial"/>
                <a:ea typeface="Arial"/>
                <a:cs typeface="Arial"/>
                <a:sym typeface="Arial"/>
              </a:rPr>
              <a:t>H4: Sub-section (skipped H3!)</a:t>
            </a:r>
            <a:endParaRPr/>
          </a:p>
        </p:txBody>
      </p:sp>
      <p:sp>
        <p:nvSpPr>
          <p:cNvPr id="188" name="Google Shape;188;p9"/>
          <p:cNvSpPr/>
          <p:nvPr/>
        </p:nvSpPr>
        <p:spPr>
          <a:xfrm>
            <a:off x="5257800" y="960120"/>
            <a:ext cx="4389120" cy="2194560"/>
          </a:xfrm>
          <a:prstGeom prst="rect">
            <a:avLst/>
          </a:prstGeom>
          <a:solidFill>
            <a:srgbClr val="F0FFF4"/>
          </a:solidFill>
          <a:ln cap="flat" cmpd="sng" w="19050">
            <a:solidFill>
              <a:srgbClr val="00701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9" name="Google Shape;189;p9"/>
          <p:cNvSpPr txBox="1"/>
          <p:nvPr/>
        </p:nvSpPr>
        <p:spPr>
          <a:xfrm>
            <a:off x="5413248" y="1097280"/>
            <a:ext cx="4078224" cy="19659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007017"/>
                </a:solidFill>
                <a:latin typeface="Arial"/>
                <a:ea typeface="Arial"/>
                <a:cs typeface="Arial"/>
                <a:sym typeface="Arial"/>
              </a:rPr>
              <a:t>Correct</a:t>
            </a:r>
            <a:endParaRPr/>
          </a:p>
          <a:p>
            <a:pPr indent="0" lvl="0" marL="0" marR="0" rtl="0" algn="l">
              <a:lnSpc>
                <a:spcPct val="130000"/>
              </a:lnSpc>
              <a:spcBef>
                <a:spcPts val="0"/>
              </a:spcBef>
              <a:spcAft>
                <a:spcPts val="0"/>
              </a:spcAft>
              <a:buNone/>
            </a:pPr>
            <a:r>
              <a:rPr b="0" i="0" lang="en-US" sz="1600" u="none" cap="none" strike="noStrike">
                <a:solidFill>
                  <a:srgbClr val="1E1E1E"/>
                </a:solidFill>
                <a:latin typeface="Arial"/>
                <a:ea typeface="Arial"/>
                <a:cs typeface="Arial"/>
                <a:sym typeface="Arial"/>
              </a:rPr>
              <a:t>H1: Post Title</a:t>
            </a:r>
            <a:endParaRPr/>
          </a:p>
          <a:p>
            <a:pPr indent="0" lvl="0" marL="0" marR="0" rtl="0" algn="l">
              <a:lnSpc>
                <a:spcPct val="130000"/>
              </a:lnSpc>
              <a:spcBef>
                <a:spcPts val="0"/>
              </a:spcBef>
              <a:spcAft>
                <a:spcPts val="0"/>
              </a:spcAft>
              <a:buNone/>
            </a:pPr>
            <a:r>
              <a:rPr b="0" i="0" lang="en-US" sz="1600" u="none" cap="none" strike="noStrike">
                <a:solidFill>
                  <a:srgbClr val="1E1E1E"/>
                </a:solidFill>
                <a:latin typeface="Arial"/>
                <a:ea typeface="Arial"/>
                <a:cs typeface="Arial"/>
                <a:sym typeface="Arial"/>
              </a:rPr>
              <a:t>H2: Section heading</a:t>
            </a:r>
            <a:endParaRPr/>
          </a:p>
          <a:p>
            <a:pPr indent="0" lvl="0" marL="0" marR="0" rtl="0" algn="l">
              <a:lnSpc>
                <a:spcPct val="130000"/>
              </a:lnSpc>
              <a:spcBef>
                <a:spcPts val="0"/>
              </a:spcBef>
              <a:spcAft>
                <a:spcPts val="0"/>
              </a:spcAft>
              <a:buNone/>
            </a:pPr>
            <a:r>
              <a:rPr b="0" i="0" lang="en-US" sz="1600" u="none" cap="none" strike="noStrike">
                <a:solidFill>
                  <a:srgbClr val="007017"/>
                </a:solidFill>
                <a:latin typeface="Arial"/>
                <a:ea typeface="Arial"/>
                <a:cs typeface="Arial"/>
                <a:sym typeface="Arial"/>
              </a:rPr>
              <a:t>H3: Sub-section</a:t>
            </a:r>
            <a:endParaRPr/>
          </a:p>
        </p:txBody>
      </p:sp>
      <p:sp>
        <p:nvSpPr>
          <p:cNvPr id="190" name="Google Shape;190;p9"/>
          <p:cNvSpPr txBox="1"/>
          <p:nvPr/>
        </p:nvSpPr>
        <p:spPr>
          <a:xfrm>
            <a:off x="502920" y="3383280"/>
            <a:ext cx="1118616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Click the heading block → change level in toolbar dropdown → Update → Rescan</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2013-01-27T09:14:16Z</dcterms:created>
</cp:coreProperties>
</file>